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4"/>
  </p:handoutMasterIdLst>
  <p:sldIdLst>
    <p:sldId id="675" r:id="rId3"/>
    <p:sldId id="712" r:id="rId5"/>
    <p:sldId id="3025" r:id="rId6"/>
    <p:sldId id="3026" r:id="rId7"/>
    <p:sldId id="3037" r:id="rId8"/>
    <p:sldId id="3128" r:id="rId9"/>
    <p:sldId id="3028" r:id="rId10"/>
    <p:sldId id="3183" r:id="rId11"/>
    <p:sldId id="3027" r:id="rId12"/>
    <p:sldId id="3029" r:id="rId13"/>
    <p:sldId id="3030" r:id="rId14"/>
    <p:sldId id="3224" r:id="rId15"/>
    <p:sldId id="3031" r:id="rId16"/>
    <p:sldId id="3225" r:id="rId17"/>
    <p:sldId id="3032" r:id="rId18"/>
    <p:sldId id="3038" r:id="rId19"/>
    <p:sldId id="3033" r:id="rId20"/>
    <p:sldId id="3034" r:id="rId21"/>
    <p:sldId id="3069" r:id="rId22"/>
    <p:sldId id="3098" r:id="rId23"/>
    <p:sldId id="3052" r:id="rId24"/>
    <p:sldId id="3053" r:id="rId25"/>
    <p:sldId id="3054" r:id="rId26"/>
    <p:sldId id="3056" r:id="rId27"/>
    <p:sldId id="3057" r:id="rId28"/>
    <p:sldId id="3058" r:id="rId29"/>
    <p:sldId id="3059" r:id="rId30"/>
    <p:sldId id="3060" r:id="rId31"/>
    <p:sldId id="3061" r:id="rId32"/>
    <p:sldId id="3068" r:id="rId33"/>
    <p:sldId id="3062" r:id="rId34"/>
    <p:sldId id="3063" r:id="rId35"/>
    <p:sldId id="3064" r:id="rId36"/>
    <p:sldId id="3070" r:id="rId37"/>
    <p:sldId id="3035" r:id="rId38"/>
    <p:sldId id="3039" r:id="rId39"/>
    <p:sldId id="3040" r:id="rId40"/>
    <p:sldId id="3041" r:id="rId41"/>
    <p:sldId id="3169" r:id="rId42"/>
    <p:sldId id="3170" r:id="rId43"/>
    <p:sldId id="3043" r:id="rId44"/>
    <p:sldId id="3044" r:id="rId45"/>
    <p:sldId id="3045" r:id="rId46"/>
    <p:sldId id="3046" r:id="rId47"/>
    <p:sldId id="3047" r:id="rId48"/>
    <p:sldId id="3048" r:id="rId49"/>
    <p:sldId id="3049" r:id="rId50"/>
    <p:sldId id="3099" r:id="rId51"/>
    <p:sldId id="3066" r:id="rId52"/>
    <p:sldId id="3050" r:id="rId53"/>
  </p:sldIdLst>
  <p:sldSz cx="9144000" cy="6858000" type="screen4x3"/>
  <p:notesSz cx="6858000" cy="9144000"/>
  <p:custDataLst>
    <p:tags r:id="rId59"/>
  </p:custDataLst>
  <p:kinsoku lang="zh-CN" invalStChars="!),.:;?]}、。—ˇ¨〃々～‖…’”〕〉》」』〗】∶！＂＇），．：；？］｀｜｝·、、，" invalEndChars="([{‘“〔〈《「『〖【（［｛．·"/>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2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2" name="Lenovo"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16295C"/>
    <a:srgbClr val="240172"/>
    <a:srgbClr val="085CE7"/>
    <a:srgbClr val="5F3FB1"/>
    <a:srgbClr val="C0E499"/>
    <a:srgbClr val="F8F8F8"/>
    <a:srgbClr val="FFFFFF"/>
    <a:srgbClr val="AF1D5C"/>
    <a:srgbClr val="CC00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32"/>
    <p:restoredTop sz="97002"/>
  </p:normalViewPr>
  <p:slideViewPr>
    <p:cSldViewPr snapToObjects="1" showGuides="1">
      <p:cViewPr varScale="1">
        <p:scale>
          <a:sx n="83" d="100"/>
          <a:sy n="83" d="100"/>
        </p:scale>
        <p:origin x="-1358" y="-62"/>
      </p:cViewPr>
      <p:guideLst>
        <p:guide orient="horz" pos="2024"/>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72.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1" loCatId="hierarchy" qsTypeId="urn:microsoft.com/office/officeart/2005/8/quickstyle/simple3#1" qsCatId="simple" csTypeId="urn:microsoft.com/office/officeart/2005/8/colors/accent1_2#1" csCatId="accent1" phldr="0"/>
      <dgm:spPr/>
      <dgm:t>
        <a:bodyPr/>
        <a:lstStyle/>
        <a:p>
          <a:endParaRPr lang="zh-CN" altLang="en-US"/>
        </a:p>
      </dgm:t>
    </dgm:pt>
    <dgm:pt modelId="{47C757F0-AA23-46BE-9311-EA432CDEEAA1}">
      <dgm:prSet phldrT="[文本]" phldr="0" custT="1"/>
      <dgm:spPr/>
      <dgm:t>
        <a:bodyPr vert="horz" wrap="square"/>
        <a:lstStyle/>
        <a:p>
          <a:pPr>
            <a:lnSpc>
              <a:spcPct val="100000"/>
            </a:lnSpc>
            <a:spcBef>
              <a:spcPct val="0"/>
            </a:spcBef>
            <a:spcAft>
              <a:spcPct val="35000"/>
            </a:spcAft>
          </a:pPr>
          <a:r>
            <a:rPr lang="zh-CN" altLang="en-US" sz="4400" b="1">
              <a:latin typeface="楷体" panose="02010609060101010101" charset="-122"/>
              <a:ea typeface="楷体" panose="02010609060101010101" charset="-122"/>
            </a:rPr>
            <a:t>考核方案</a:t>
          </a:r>
        </a:p>
      </dgm:t>
    </dgm:pt>
    <dgm:pt modelId="{AB39B06D-FE6C-48B2-B5B4-77CD0C8CF7AD}" cxnId="{610AFBC6-F767-45AA-9B9D-40982240C334}" type="parTrans">
      <dgm:prSet/>
      <dgm:spPr/>
      <dgm:t>
        <a:bodyPr/>
        <a:lstStyle/>
        <a:p>
          <a:endParaRPr lang="zh-CN" altLang="en-US"/>
        </a:p>
      </dgm:t>
    </dgm:pt>
    <dgm:pt modelId="{DF0D1C21-B79E-4875-B7FA-EF183CB48B88}" cxnId="{610AFBC6-F767-45AA-9B9D-40982240C334}" type="sibTrans">
      <dgm:prSet/>
      <dgm:spPr/>
      <dgm:t>
        <a:bodyPr/>
        <a:lstStyle/>
        <a:p>
          <a:endParaRPr lang="zh-CN" altLang="en-US"/>
        </a:p>
      </dgm:t>
    </dgm:pt>
    <dgm:pt modelId="{4EC42421-831D-4CD3-8215-2AF4300F9C01}">
      <dgm:prSet phldrT="[文本]" phldr="0" custT="1"/>
      <dgm:spPr/>
      <dgm:t>
        <a:bodyPr vert="horz" wrap="square"/>
        <a:lstStyle/>
        <a:p>
          <a:pPr>
            <a:lnSpc>
              <a:spcPct val="100000"/>
            </a:lnSpc>
            <a:spcBef>
              <a:spcPct val="0"/>
            </a:spcBef>
            <a:spcAft>
              <a:spcPct val="35000"/>
            </a:spcAft>
          </a:pPr>
          <a:r>
            <a:rPr lang="zh-CN" altLang="en-US" sz="4000" b="1">
              <a:latin typeface="楷体" panose="02010609060101010101" charset="-122"/>
              <a:ea typeface="楷体" panose="02010609060101010101" charset="-122"/>
            </a:rPr>
            <a:t>校级管理团队</a:t>
          </a:r>
        </a:p>
      </dgm:t>
    </dgm:pt>
    <dgm:pt modelId="{8D5FB264-0A5C-4C3A-85B7-453D9BD837DF}" cxnId="{5073A4A0-634E-4B68-A036-C90B052AE7DA}" type="parTrans">
      <dgm:prSet/>
      <dgm:spPr/>
      <dgm:t>
        <a:bodyPr/>
        <a:lstStyle/>
        <a:p>
          <a:endParaRPr lang="zh-CN" altLang="en-US"/>
        </a:p>
      </dgm:t>
    </dgm:pt>
    <dgm:pt modelId="{A1825131-D805-48C8-BFCE-E45C02E6F5CE}" cxnId="{5073A4A0-634E-4B68-A036-C90B052AE7DA}" type="sibTrans">
      <dgm:prSet/>
      <dgm:spPr/>
      <dgm:t>
        <a:bodyPr/>
        <a:lstStyle/>
        <a:p>
          <a:endParaRPr lang="zh-CN" altLang="en-US"/>
        </a:p>
      </dgm:t>
    </dgm:pt>
    <dgm:pt modelId="{CF717C8A-B40B-4AFF-BF49-65ABB7DF8190}">
      <dgm:prSet phldrT="[文本]" phldr="0" custT="1"/>
      <dgm:spPr/>
      <dgm:t>
        <a:bodyPr vert="horz" wrap="square"/>
        <a:lstStyle/>
        <a:p>
          <a:pPr>
            <a:lnSpc>
              <a:spcPct val="100000"/>
            </a:lnSpc>
            <a:spcBef>
              <a:spcPct val="0"/>
            </a:spcBef>
            <a:spcAft>
              <a:spcPct val="35000"/>
            </a:spcAft>
          </a:pPr>
          <a:r>
            <a:rPr lang="zh-CN" altLang="en-US" sz="4000" b="1">
              <a:latin typeface="楷体" panose="02010609060101010101" charset="-122"/>
              <a:ea typeface="楷体" panose="02010609060101010101" charset="-122"/>
            </a:rPr>
            <a:t>学员</a:t>
          </a:r>
        </a:p>
      </dgm:t>
    </dgm:pt>
    <dgm:pt modelId="{CCF68ADE-40B6-47D0-93C1-88EC13ADC8AC}" cxnId="{9D218B0F-B2D1-4D54-AACF-FAFB709DF790}" type="parTrans">
      <dgm:prSet/>
      <dgm:spPr/>
      <dgm:t>
        <a:bodyPr/>
        <a:lstStyle/>
        <a:p>
          <a:endParaRPr lang="zh-CN" altLang="en-US"/>
        </a:p>
      </dgm:t>
    </dgm:pt>
    <dgm:pt modelId="{630D3E0B-D1D7-4E1A-8193-515AA5E1866F}" cxnId="{9D218B0F-B2D1-4D54-AACF-FAFB709DF790}" type="sibTrans">
      <dgm:prSet/>
      <dgm:spPr/>
      <dgm:t>
        <a:bodyPr/>
        <a:lstStyle/>
        <a:p>
          <a:endParaRPr lang="zh-CN" alt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t>
        <a:bodyPr/>
        <a:lstStyle/>
        <a:p>
          <a:endParaRPr lang="zh-CN" altLang="en-US"/>
        </a:p>
      </dgm:t>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t>
        <a:bodyPr/>
        <a:lstStyle/>
        <a:p>
          <a:endParaRPr lang="zh-CN" altLang="en-US"/>
        </a:p>
      </dgm:t>
    </dgm:pt>
    <dgm:pt modelId="{AE79172D-D441-42BB-84EA-E3D989670DED}" type="pres">
      <dgm:prSet presAssocID="{47C757F0-AA23-46BE-9311-EA432CDEEAA1}" presName="rootText1" presStyleLbl="node0" presStyleIdx="0" presStyleCnt="1" custScaleX="37879" custScaleY="20318">
        <dgm:presLayoutVars>
          <dgm:chPref val="3"/>
        </dgm:presLayoutVars>
      </dgm:prSet>
      <dgm:spPr/>
      <dgm:t>
        <a:bodyPr/>
        <a:lstStyle/>
        <a:p>
          <a:endParaRPr lang="zh-CN" altLang="en-US"/>
        </a:p>
      </dgm:t>
    </dgm:pt>
    <dgm:pt modelId="{86420519-308D-4A6A-8FEA-6FB2E39BA448}" type="pres">
      <dgm:prSet presAssocID="{47C757F0-AA23-46BE-9311-EA432CDEEAA1}" presName="rootConnector1" presStyleLbl="node1" presStyleIdx="0" presStyleCnt="0"/>
      <dgm:spPr/>
      <dgm:t>
        <a:bodyPr/>
        <a:lstStyle/>
        <a:p>
          <a:endParaRPr lang="zh-CN" altLang="en-US"/>
        </a:p>
      </dgm:t>
    </dgm:pt>
    <dgm:pt modelId="{9A0FF10C-81C7-47CD-A320-768F2009480B}" type="pres">
      <dgm:prSet presAssocID="{47C757F0-AA23-46BE-9311-EA432CDEEAA1}" presName="hierChild2" presStyleCnt="0"/>
      <dgm:spPr/>
    </dgm:pt>
    <dgm:pt modelId="{F492B679-3C8C-4E72-95A8-8B81298826E7}" type="pres">
      <dgm:prSet presAssocID="{8D5FB264-0A5C-4C3A-85B7-453D9BD837DF}" presName="Name37" presStyleLbl="parChTrans1D2" presStyleIdx="0" presStyleCnt="2"/>
      <dgm:spPr/>
      <dgm:t>
        <a:bodyPr/>
        <a:lstStyle/>
        <a:p>
          <a:endParaRPr lang="zh-CN" altLang="en-US"/>
        </a:p>
      </dgm:t>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t>
        <a:bodyPr/>
        <a:lstStyle/>
        <a:p>
          <a:endParaRPr lang="zh-CN" altLang="en-US"/>
        </a:p>
      </dgm:t>
    </dgm:pt>
    <dgm:pt modelId="{08A0D1D2-3A20-4D63-8E35-B7C8B6B16D48}" type="pres">
      <dgm:prSet presAssocID="{4EC42421-831D-4CD3-8215-2AF4300F9C01}" presName="rootText" presStyleLbl="node2" presStyleIdx="0" presStyleCnt="2" custScaleX="54013" custScaleY="21865">
        <dgm:presLayoutVars>
          <dgm:chPref val="3"/>
        </dgm:presLayoutVars>
      </dgm:prSet>
      <dgm:spPr/>
      <dgm:t>
        <a:bodyPr/>
        <a:lstStyle/>
        <a:p>
          <a:endParaRPr lang="zh-CN" altLang="en-US"/>
        </a:p>
      </dgm:t>
    </dgm:pt>
    <dgm:pt modelId="{6238C53E-A961-488B-8FBD-6EC13507B069}" type="pres">
      <dgm:prSet presAssocID="{4EC42421-831D-4CD3-8215-2AF4300F9C01}" presName="rootConnector" presStyleLbl="node2" presStyleIdx="0" presStyleCnt="2"/>
      <dgm:spPr/>
      <dgm:t>
        <a:bodyPr/>
        <a:lstStyle/>
        <a:p>
          <a:endParaRPr lang="zh-CN" altLang="en-US"/>
        </a:p>
      </dgm:t>
    </dgm:pt>
    <dgm:pt modelId="{A9C46FD3-3BE9-4E6E-BFF6-B0B42B13F857}" type="pres">
      <dgm:prSet presAssocID="{4EC42421-831D-4CD3-8215-2AF4300F9C01}" presName="hierChild4" presStyleCnt="0"/>
      <dgm:spPr/>
    </dgm:pt>
    <dgm:pt modelId="{A663BBFB-A120-4F5B-82EC-DB644DB9966B}" type="pres">
      <dgm:prSet presAssocID="{4EC42421-831D-4CD3-8215-2AF4300F9C01}" presName="hierChild5" presStyleCnt="0"/>
      <dgm:spPr/>
    </dgm:pt>
    <dgm:pt modelId="{AB3A8128-6C86-49B7-B5CC-0153888815E5}" type="pres">
      <dgm:prSet presAssocID="{CCF68ADE-40B6-47D0-93C1-88EC13ADC8AC}" presName="Name37" presStyleLbl="parChTrans1D2" presStyleIdx="1" presStyleCnt="2"/>
      <dgm:spPr/>
      <dgm:t>
        <a:bodyPr/>
        <a:lstStyle/>
        <a:p>
          <a:endParaRPr lang="zh-CN" altLang="en-US"/>
        </a:p>
      </dgm:t>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t>
        <a:bodyPr/>
        <a:lstStyle/>
        <a:p>
          <a:endParaRPr lang="zh-CN" altLang="en-US"/>
        </a:p>
      </dgm:t>
    </dgm:pt>
    <dgm:pt modelId="{7D64F4A3-0E55-47AC-A59B-9D5A9DC25552}" type="pres">
      <dgm:prSet presAssocID="{CF717C8A-B40B-4AFF-BF49-65ABB7DF8190}" presName="rootText" presStyleLbl="node2" presStyleIdx="1" presStyleCnt="2" custScaleX="44402" custScaleY="21006" custLinFactNeighborX="27" custLinFactNeighborY="591">
        <dgm:presLayoutVars>
          <dgm:chPref val="3"/>
        </dgm:presLayoutVars>
      </dgm:prSet>
      <dgm:spPr/>
      <dgm:t>
        <a:bodyPr/>
        <a:lstStyle/>
        <a:p>
          <a:endParaRPr lang="zh-CN" altLang="en-US"/>
        </a:p>
      </dgm:t>
    </dgm:pt>
    <dgm:pt modelId="{5667CB49-EC34-46BC-AD2D-72F3BD95D049}" type="pres">
      <dgm:prSet presAssocID="{CF717C8A-B40B-4AFF-BF49-65ABB7DF8190}" presName="rootConnector" presStyleLbl="node2" presStyleIdx="1" presStyleCnt="2"/>
      <dgm:spPr/>
      <dgm:t>
        <a:bodyPr/>
        <a:lstStyle/>
        <a:p>
          <a:endParaRPr lang="zh-CN" altLang="en-US"/>
        </a:p>
      </dgm:t>
    </dgm:pt>
    <dgm:pt modelId="{EB3A10DA-2FA4-4DAD-8341-8078D7F83716}" type="pres">
      <dgm:prSet presAssocID="{CF717C8A-B40B-4AFF-BF49-65ABB7DF8190}" presName="hierChild4" presStyleCnt="0"/>
      <dgm:spPr/>
    </dgm:pt>
    <dgm:pt modelId="{B05C5608-85C8-433E-A928-1755312B673B}" type="pres">
      <dgm:prSet presAssocID="{CF717C8A-B40B-4AFF-BF49-65ABB7DF8190}" presName="hierChild5" presStyleCnt="0"/>
      <dgm:spPr/>
    </dgm:pt>
    <dgm:pt modelId="{0E819307-1B4E-434E-BA76-D5A4192B0663}" type="pres">
      <dgm:prSet presAssocID="{47C757F0-AA23-46BE-9311-EA432CDEEAA1}" presName="hierChild3" presStyleCnt="0"/>
      <dgm:spPr/>
    </dgm:pt>
  </dgm:ptLst>
  <dgm:cxnLst>
    <dgm:cxn modelId="{9D218B0F-B2D1-4D54-AACF-FAFB709DF790}" srcId="{47C757F0-AA23-46BE-9311-EA432CDEEAA1}" destId="{CF717C8A-B40B-4AFF-BF49-65ABB7DF8190}" srcOrd="1" destOrd="0" parTransId="{CCF68ADE-40B6-47D0-93C1-88EC13ADC8AC}" sibTransId="{630D3E0B-D1D7-4E1A-8193-515AA5E1866F}"/>
    <dgm:cxn modelId="{57A3CBA7-98EE-4CF2-BA27-FF12E7BA921A}" type="presOf" srcId="{CF717C8A-B40B-4AFF-BF49-65ABB7DF8190}" destId="{7D64F4A3-0E55-47AC-A59B-9D5A9DC25552}" srcOrd="0" destOrd="0" presId="urn:microsoft.com/office/officeart/2005/8/layout/orgChart1#1"/>
    <dgm:cxn modelId="{14C13F5C-A3DF-4F6C-8679-AF4C4C779C80}" type="presOf" srcId="{4EC42421-831D-4CD3-8215-2AF4300F9C01}" destId="{6238C53E-A961-488B-8FBD-6EC13507B069}" srcOrd="1" destOrd="0" presId="urn:microsoft.com/office/officeart/2005/8/layout/orgChart1#1"/>
    <dgm:cxn modelId="{610AFBC6-F767-45AA-9B9D-40982240C334}" srcId="{A77D31B3-3808-4FBA-8FA4-CC8D448A173E}" destId="{47C757F0-AA23-46BE-9311-EA432CDEEAA1}" srcOrd="0" destOrd="0" parTransId="{AB39B06D-FE6C-48B2-B5B4-77CD0C8CF7AD}" sibTransId="{DF0D1C21-B79E-4875-B7FA-EF183CB48B88}"/>
    <dgm:cxn modelId="{5972DCC9-16ED-4633-8649-32BB5E2EF94C}" type="presOf" srcId="{47C757F0-AA23-46BE-9311-EA432CDEEAA1}" destId="{AE79172D-D441-42BB-84EA-E3D989670DED}" srcOrd="0" destOrd="0" presId="urn:microsoft.com/office/officeart/2005/8/layout/orgChart1#1"/>
    <dgm:cxn modelId="{2C0D738E-DA01-46C8-88EE-671409D2B0A8}" type="presOf" srcId="{47C757F0-AA23-46BE-9311-EA432CDEEAA1}" destId="{86420519-308D-4A6A-8FEA-6FB2E39BA448}" srcOrd="1" destOrd="0" presId="urn:microsoft.com/office/officeart/2005/8/layout/orgChart1#1"/>
    <dgm:cxn modelId="{5073A4A0-634E-4B68-A036-C90B052AE7DA}" srcId="{47C757F0-AA23-46BE-9311-EA432CDEEAA1}" destId="{4EC42421-831D-4CD3-8215-2AF4300F9C01}" srcOrd="0" destOrd="0" parTransId="{8D5FB264-0A5C-4C3A-85B7-453D9BD837DF}" sibTransId="{A1825131-D805-48C8-BFCE-E45C02E6F5CE}"/>
    <dgm:cxn modelId="{CA1E652C-3AD6-492E-9326-BF9EEB401865}" type="presOf" srcId="{8D5FB264-0A5C-4C3A-85B7-453D9BD837DF}" destId="{F492B679-3C8C-4E72-95A8-8B81298826E7}" srcOrd="0" destOrd="0" presId="urn:microsoft.com/office/officeart/2005/8/layout/orgChart1#1"/>
    <dgm:cxn modelId="{9103FB43-F1E6-40DD-868E-865D34A4B6C3}" type="presOf" srcId="{CCF68ADE-40B6-47D0-93C1-88EC13ADC8AC}" destId="{AB3A8128-6C86-49B7-B5CC-0153888815E5}" srcOrd="0" destOrd="0" presId="urn:microsoft.com/office/officeart/2005/8/layout/orgChart1#1"/>
    <dgm:cxn modelId="{7E8D228C-34B3-4F1F-AD3A-258D939E2C6F}" type="presOf" srcId="{CF717C8A-B40B-4AFF-BF49-65ABB7DF8190}" destId="{5667CB49-EC34-46BC-AD2D-72F3BD95D049}" srcOrd="1" destOrd="0" presId="urn:microsoft.com/office/officeart/2005/8/layout/orgChart1#1"/>
    <dgm:cxn modelId="{E458CEF6-B31F-4150-97DF-6F7DA1CA8740}" type="presOf" srcId="{A77D31B3-3808-4FBA-8FA4-CC8D448A173E}" destId="{E498DC9C-C5AC-4482-A26F-3B99DC5D79F0}" srcOrd="0" destOrd="0" presId="urn:microsoft.com/office/officeart/2005/8/layout/orgChart1#1"/>
    <dgm:cxn modelId="{AF13AA72-24C5-40FF-B1BE-965E8DE77CA3}" type="presOf" srcId="{4EC42421-831D-4CD3-8215-2AF4300F9C01}" destId="{08A0D1D2-3A20-4D63-8E35-B7C8B6B16D48}" srcOrd="0" destOrd="0" presId="urn:microsoft.com/office/officeart/2005/8/layout/orgChart1#1"/>
    <dgm:cxn modelId="{95ED6660-127F-4B07-8AB5-304F6DBD172C}" type="presParOf" srcId="{E498DC9C-C5AC-4482-A26F-3B99DC5D79F0}" destId="{F728C3E8-5128-4BB6-90CC-A86769ECE335}" srcOrd="0" destOrd="0" presId="urn:microsoft.com/office/officeart/2005/8/layout/orgChart1#1"/>
    <dgm:cxn modelId="{0501E95D-34F5-4152-9C6E-207BC12A9D2E}" type="presParOf" srcId="{F728C3E8-5128-4BB6-90CC-A86769ECE335}" destId="{79147750-B6BF-43FD-83A0-7ACDC9B53EFF}" srcOrd="0" destOrd="0" presId="urn:microsoft.com/office/officeart/2005/8/layout/orgChart1#1"/>
    <dgm:cxn modelId="{1C891132-4EC4-4583-A8B6-9279FCFC75C2}" type="presParOf" srcId="{79147750-B6BF-43FD-83A0-7ACDC9B53EFF}" destId="{AE79172D-D441-42BB-84EA-E3D989670DED}" srcOrd="0" destOrd="0" presId="urn:microsoft.com/office/officeart/2005/8/layout/orgChart1#1"/>
    <dgm:cxn modelId="{50A0C29C-94F8-48C4-AA25-E396B64A7ACF}" type="presParOf" srcId="{79147750-B6BF-43FD-83A0-7ACDC9B53EFF}" destId="{86420519-308D-4A6A-8FEA-6FB2E39BA448}" srcOrd="1" destOrd="0" presId="urn:microsoft.com/office/officeart/2005/8/layout/orgChart1#1"/>
    <dgm:cxn modelId="{0139BE55-420F-438C-B34D-D5A3F418E02B}" type="presParOf" srcId="{F728C3E8-5128-4BB6-90CC-A86769ECE335}" destId="{9A0FF10C-81C7-47CD-A320-768F2009480B}" srcOrd="1" destOrd="0" presId="urn:microsoft.com/office/officeart/2005/8/layout/orgChart1#1"/>
    <dgm:cxn modelId="{E3F1A0E1-1D45-40C7-AF89-544E640A4708}" type="presParOf" srcId="{9A0FF10C-81C7-47CD-A320-768F2009480B}" destId="{F492B679-3C8C-4E72-95A8-8B81298826E7}" srcOrd="0" destOrd="0" presId="urn:microsoft.com/office/officeart/2005/8/layout/orgChart1#1"/>
    <dgm:cxn modelId="{D5555C8B-E1F7-4F4D-AA2A-56CC7FB14DAC}" type="presParOf" srcId="{9A0FF10C-81C7-47CD-A320-768F2009480B}" destId="{C6F584B9-7EA2-46D8-913B-8F508509ECAB}" srcOrd="1" destOrd="0" presId="urn:microsoft.com/office/officeart/2005/8/layout/orgChart1#1"/>
    <dgm:cxn modelId="{3EB23216-8830-4A37-9C23-0451EC39E507}" type="presParOf" srcId="{C6F584B9-7EA2-46D8-913B-8F508509ECAB}" destId="{6CAD9CE6-86A1-4F7D-98A6-3AF53F55F9E3}" srcOrd="0" destOrd="0" presId="urn:microsoft.com/office/officeart/2005/8/layout/orgChart1#1"/>
    <dgm:cxn modelId="{4F3395AF-84B9-435D-B606-3FA26A12B7F5}" type="presParOf" srcId="{6CAD9CE6-86A1-4F7D-98A6-3AF53F55F9E3}" destId="{08A0D1D2-3A20-4D63-8E35-B7C8B6B16D48}" srcOrd="0" destOrd="0" presId="urn:microsoft.com/office/officeart/2005/8/layout/orgChart1#1"/>
    <dgm:cxn modelId="{E33D4A79-7323-42FA-A8D4-8BBA28FEA87F}" type="presParOf" srcId="{6CAD9CE6-86A1-4F7D-98A6-3AF53F55F9E3}" destId="{6238C53E-A961-488B-8FBD-6EC13507B069}" srcOrd="1" destOrd="0" presId="urn:microsoft.com/office/officeart/2005/8/layout/orgChart1#1"/>
    <dgm:cxn modelId="{62CEA38D-FC81-4B30-B927-D7154F731A6A}" type="presParOf" srcId="{C6F584B9-7EA2-46D8-913B-8F508509ECAB}" destId="{A9C46FD3-3BE9-4E6E-BFF6-B0B42B13F857}" srcOrd="1" destOrd="0" presId="urn:microsoft.com/office/officeart/2005/8/layout/orgChart1#1"/>
    <dgm:cxn modelId="{60B6438D-E894-4CE1-9099-223D02133327}" type="presParOf" srcId="{C6F584B9-7EA2-46D8-913B-8F508509ECAB}" destId="{A663BBFB-A120-4F5B-82EC-DB644DB9966B}" srcOrd="2" destOrd="0" presId="urn:microsoft.com/office/officeart/2005/8/layout/orgChart1#1"/>
    <dgm:cxn modelId="{A6A6B093-F753-4EE1-AE2C-383AB963DE85}" type="presParOf" srcId="{9A0FF10C-81C7-47CD-A320-768F2009480B}" destId="{AB3A8128-6C86-49B7-B5CC-0153888815E5}" srcOrd="2" destOrd="0" presId="urn:microsoft.com/office/officeart/2005/8/layout/orgChart1#1"/>
    <dgm:cxn modelId="{73EC3CDC-C1C8-4B70-9043-DB65F5C07E32}" type="presParOf" srcId="{9A0FF10C-81C7-47CD-A320-768F2009480B}" destId="{1A917F9A-DDE6-4568-B35C-7FABCEF0A586}" srcOrd="3" destOrd="0" presId="urn:microsoft.com/office/officeart/2005/8/layout/orgChart1#1"/>
    <dgm:cxn modelId="{A8459518-9D8E-43D1-BC24-2A0A59EE7399}" type="presParOf" srcId="{1A917F9A-DDE6-4568-B35C-7FABCEF0A586}" destId="{FA949B67-3DB7-47FA-97C9-4A653E762F22}" srcOrd="0" destOrd="0" presId="urn:microsoft.com/office/officeart/2005/8/layout/orgChart1#1"/>
    <dgm:cxn modelId="{03342216-12B3-45E0-8057-3B2BF078AE82}" type="presParOf" srcId="{FA949B67-3DB7-47FA-97C9-4A653E762F22}" destId="{7D64F4A3-0E55-47AC-A59B-9D5A9DC25552}" srcOrd="0" destOrd="0" presId="urn:microsoft.com/office/officeart/2005/8/layout/orgChart1#1"/>
    <dgm:cxn modelId="{BA94F700-F068-4B67-9887-E410E1B1548D}" type="presParOf" srcId="{FA949B67-3DB7-47FA-97C9-4A653E762F22}" destId="{5667CB49-EC34-46BC-AD2D-72F3BD95D049}" srcOrd="1" destOrd="0" presId="urn:microsoft.com/office/officeart/2005/8/layout/orgChart1#1"/>
    <dgm:cxn modelId="{7DD74058-0782-4024-920C-75546C7E61AB}" type="presParOf" srcId="{1A917F9A-DDE6-4568-B35C-7FABCEF0A586}" destId="{EB3A10DA-2FA4-4DAD-8341-8078D7F83716}" srcOrd="1" destOrd="0" presId="urn:microsoft.com/office/officeart/2005/8/layout/orgChart1#1"/>
    <dgm:cxn modelId="{8AF031B6-8C40-49D7-9258-B0CCA63876DC}" type="presParOf" srcId="{1A917F9A-DDE6-4568-B35C-7FABCEF0A586}" destId="{B05C5608-85C8-433E-A928-1755312B673B}" srcOrd="2" destOrd="0" presId="urn:microsoft.com/office/officeart/2005/8/layout/orgChart1#1"/>
    <dgm:cxn modelId="{EA422AE3-120D-4E8D-BADB-5432ACDF5C63}" type="presParOf" srcId="{F728C3E8-5128-4BB6-90CC-A86769ECE335}" destId="{0E819307-1B4E-434E-BA76-D5A4192B0663}" srcOrd="2" destOrd="0" presId="urn:microsoft.com/office/officeart/2005/8/layout/orgChar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4902200"/>
        <a:chOff x="0" y="0"/>
        <a:chExt cx="8128000" cy="4902200"/>
      </a:xfrm>
    </dsp:grpSpPr>
    <dsp:sp modelId="{F492B679-3C8C-4E72-95A8-8B81298826E7}">
      <dsp:nvSpPr>
        <dsp:cNvPr id="5" name="任意多边形 4"/>
        <dsp:cNvSpPr/>
      </dsp:nvSpPr>
      <dsp:spPr bwMode="white">
        <a:xfrm>
          <a:off x="1838201" y="1710092"/>
          <a:ext cx="2225799" cy="1429368"/>
        </a:xfrm>
        <a:custGeom>
          <a:avLst/>
          <a:gdLst/>
          <a:ahLst/>
          <a:cxnLst/>
          <a:pathLst>
            <a:path w="3505" h="2251">
              <a:moveTo>
                <a:pt x="3505" y="0"/>
              </a:moveTo>
              <a:lnTo>
                <a:pt x="3505" y="1125"/>
              </a:lnTo>
              <a:lnTo>
                <a:pt x="0" y="1125"/>
              </a:lnTo>
              <a:lnTo>
                <a:pt x="0" y="2251"/>
              </a:lnTo>
            </a:path>
          </a:pathLst>
        </a:custGeom>
      </dsp:spPr>
      <dsp:style>
        <a:lnRef idx="2">
          <a:schemeClr val="accent1">
            <a:shade val="60000"/>
          </a:schemeClr>
        </a:lnRef>
        <a:fillRef idx="0">
          <a:schemeClr val="accent1"/>
        </a:fillRef>
        <a:effectRef idx="0">
          <a:scrgbClr r="0" g="0" b="0"/>
        </a:effectRef>
        <a:fontRef idx="minor"/>
      </dsp:style>
      <dsp:txXfrm>
        <a:off x="1838201" y="1710092"/>
        <a:ext cx="2225799" cy="1429368"/>
      </dsp:txXfrm>
    </dsp:sp>
    <dsp:sp modelId="{AB3A8128-6C86-49B7-B5CC-0153888815E5}">
      <dsp:nvSpPr>
        <dsp:cNvPr id="8" name="任意多边形 7"/>
        <dsp:cNvSpPr/>
      </dsp:nvSpPr>
      <dsp:spPr bwMode="white">
        <a:xfrm>
          <a:off x="4064000" y="1710092"/>
          <a:ext cx="2552886" cy="1449481"/>
        </a:xfrm>
        <a:custGeom>
          <a:avLst/>
          <a:gdLst/>
          <a:ahLst/>
          <a:cxnLst/>
          <a:pathLst>
            <a:path w="4020" h="2283">
              <a:moveTo>
                <a:pt x="0" y="0"/>
              </a:moveTo>
              <a:lnTo>
                <a:pt x="0" y="1157"/>
              </a:lnTo>
              <a:lnTo>
                <a:pt x="4020" y="1157"/>
              </a:lnTo>
              <a:lnTo>
                <a:pt x="4020" y="2283"/>
              </a:lnTo>
            </a:path>
          </a:pathLst>
        </a:custGeom>
      </dsp:spPr>
      <dsp:style>
        <a:lnRef idx="2">
          <a:schemeClr val="accent1">
            <a:shade val="60000"/>
          </a:schemeClr>
        </a:lnRef>
        <a:fillRef idx="0">
          <a:schemeClr val="accent1"/>
        </a:fillRef>
        <a:effectRef idx="0">
          <a:scrgbClr r="0" g="0" b="0"/>
        </a:effectRef>
        <a:fontRef idx="minor"/>
      </dsp:style>
      <dsp:txXfrm>
        <a:off x="4064000" y="1710092"/>
        <a:ext cx="2552886" cy="1449481"/>
      </dsp:txXfrm>
    </dsp:sp>
    <dsp:sp modelId="{AE79172D-D441-42BB-84EA-E3D989670DED}">
      <dsp:nvSpPr>
        <dsp:cNvPr id="3" name="矩形 2"/>
        <dsp:cNvSpPr/>
      </dsp:nvSpPr>
      <dsp:spPr bwMode="white">
        <a:xfrm>
          <a:off x="2774880" y="1018618"/>
          <a:ext cx="2578240" cy="691474"/>
        </a:xfrm>
        <a:prstGeom prst="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27940" tIns="27940" rIns="27940" bIns="279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400" b="1">
              <a:latin typeface="楷体" panose="02010609060101010101" charset="-122"/>
              <a:ea typeface="楷体" panose="02010609060101010101" charset="-122"/>
            </a:rPr>
            <a:t>考核方案</a:t>
          </a:r>
        </a:p>
      </dsp:txBody>
      <dsp:txXfrm>
        <a:off x="2774880" y="1018618"/>
        <a:ext cx="2578240" cy="691474"/>
      </dsp:txXfrm>
    </dsp:sp>
    <dsp:sp modelId="{08A0D1D2-3A20-4D63-8E35-B7C8B6B16D48}">
      <dsp:nvSpPr>
        <dsp:cNvPr id="6" name="矩形 5"/>
        <dsp:cNvSpPr/>
      </dsp:nvSpPr>
      <dsp:spPr bwMode="white">
        <a:xfrm>
          <a:off x="0" y="3139460"/>
          <a:ext cx="3676403" cy="744122"/>
        </a:xfrm>
        <a:prstGeom prst="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b="1">
              <a:latin typeface="楷体" panose="02010609060101010101" charset="-122"/>
              <a:ea typeface="楷体" panose="02010609060101010101" charset="-122"/>
            </a:rPr>
            <a:t>校级管理团队</a:t>
          </a:r>
        </a:p>
      </dsp:txBody>
      <dsp:txXfrm>
        <a:off x="0" y="3139460"/>
        <a:ext cx="3676403" cy="744122"/>
      </dsp:txXfrm>
    </dsp:sp>
    <dsp:sp modelId="{7D64F4A3-0E55-47AC-A59B-9D5A9DC25552}">
      <dsp:nvSpPr>
        <dsp:cNvPr id="9" name="矩形 8"/>
        <dsp:cNvSpPr/>
      </dsp:nvSpPr>
      <dsp:spPr bwMode="white">
        <a:xfrm>
          <a:off x="5105771" y="3159573"/>
          <a:ext cx="3022229" cy="714888"/>
        </a:xfrm>
        <a:prstGeom prst="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b="1">
              <a:latin typeface="楷体" panose="02010609060101010101" charset="-122"/>
              <a:ea typeface="楷体" panose="02010609060101010101" charset="-122"/>
            </a:rPr>
            <a:t>学员</a:t>
          </a:r>
        </a:p>
      </dsp:txBody>
      <dsp:txXfrm>
        <a:off x="5105771" y="3159573"/>
        <a:ext cx="3022229" cy="714888"/>
      </dsp:txXfrm>
    </dsp:sp>
    <dsp:sp modelId="{86420519-308D-4A6A-8FEA-6FB2E39BA448}">
      <dsp:nvSpPr>
        <dsp:cNvPr id="4" name="矩形 3" hidden="1"/>
        <dsp:cNvSpPr/>
      </dsp:nvSpPr>
      <dsp:spPr>
        <a:xfrm>
          <a:off x="2774880" y="1018618"/>
          <a:ext cx="515648" cy="691474"/>
        </a:xfrm>
        <a:prstGeom prst="rect">
          <a:avLst/>
        </a:prstGeom>
      </dsp:spPr>
      <dsp:txXfrm>
        <a:off x="2774880" y="1018618"/>
        <a:ext cx="515648" cy="691474"/>
      </dsp:txXfrm>
    </dsp:sp>
    <dsp:sp modelId="{6238C53E-A961-488B-8FBD-6EC13507B069}">
      <dsp:nvSpPr>
        <dsp:cNvPr id="7" name="矩形 6" hidden="1"/>
        <dsp:cNvSpPr/>
      </dsp:nvSpPr>
      <dsp:spPr>
        <a:xfrm>
          <a:off x="0" y="3139460"/>
          <a:ext cx="735281" cy="744122"/>
        </a:xfrm>
        <a:prstGeom prst="rect">
          <a:avLst/>
        </a:prstGeom>
      </dsp:spPr>
      <dsp:txXfrm>
        <a:off x="0" y="3139460"/>
        <a:ext cx="735281" cy="744122"/>
      </dsp:txXfrm>
    </dsp:sp>
    <dsp:sp modelId="{5667CB49-EC34-46BC-AD2D-72F3BD95D049}">
      <dsp:nvSpPr>
        <dsp:cNvPr id="10" name="矩形 9" hidden="1"/>
        <dsp:cNvSpPr/>
      </dsp:nvSpPr>
      <dsp:spPr>
        <a:xfrm>
          <a:off x="5105771" y="3159573"/>
          <a:ext cx="604446" cy="714888"/>
        </a:xfrm>
        <a:prstGeom prst="rect">
          <a:avLst/>
        </a:prstGeom>
      </dsp:spPr>
      <dsp:txXfrm>
        <a:off x="5105771" y="3159573"/>
        <a:ext cx="604446" cy="7148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cs"/>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a:buFont typeface="Arial" panose="020B0604020202020204" pitchFamily="34" charset="0"/>
              <a:buChar char="•"/>
              <a:defRPr sz="1200" noProof="1" dirty="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099CD3AB-067E-4F62-A8E7-AF1865EBD94D}" type="slidenum">
              <a:rPr kumimoji="0" lang="en-US" altLang="en-US"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ea"/>
              </a:rPr>
            </a:fld>
            <a:endParaRPr kumimoji="0" lang="en-US"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p:cNvSpPr>
          <p:nvPr>
            <p:ph type="hdr" sz="quarter"/>
          </p:nvPr>
        </p:nvSpPr>
        <p:spPr>
          <a:xfrm>
            <a:off x="0" y="0"/>
            <a:ext cx="2971800" cy="457200"/>
          </a:xfrm>
          <a:prstGeom prst="rect">
            <a:avLst/>
          </a:prstGeom>
          <a:noFill/>
          <a:ln w="9525">
            <a:noFill/>
            <a:miter/>
          </a:ln>
        </p:spPr>
        <p:txBody>
          <a:bodyPr/>
          <a:lstStyle>
            <a:lvl1pPr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p:cNvSpPr>
          <p:nvPr>
            <p:ph type="dt" idx="1"/>
          </p:nvPr>
        </p:nvSpPr>
        <p:spPr>
          <a:xfrm>
            <a:off x="3884613" y="0"/>
            <a:ext cx="2971800" cy="457200"/>
          </a:xfrm>
          <a:prstGeom prst="rect">
            <a:avLst/>
          </a:prstGeom>
          <a:noFill/>
          <a:ln w="9525">
            <a:noFill/>
            <a:miter/>
          </a:ln>
        </p:spPr>
        <p:txBody>
          <a:bodyPr/>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cs"/>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Rectangle 4"/>
          <p:cNvSpPr>
            <a:spLocks noGrp="1" noRot="1" noChangeAspect="1"/>
          </p:cNvSpPr>
          <p:nvPr>
            <p:ph type="sldImg"/>
          </p:nvPr>
        </p:nvSpPr>
        <p:spPr>
          <a:xfrm>
            <a:off x="1143000" y="685800"/>
            <a:ext cx="4572000" cy="3429000"/>
          </a:xfrm>
          <a:prstGeom prst="rect">
            <a:avLst/>
          </a:prstGeom>
          <a:noFill/>
          <a:ln w="9525">
            <a:noFill/>
          </a:ln>
        </p:spPr>
      </p:sp>
      <p:sp>
        <p:nvSpPr>
          <p:cNvPr id="7173" name="Rectangle 5"/>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50" name="Rectangle 6"/>
          <p:cNvSpPr>
            <a:spLocks noGrp="1"/>
          </p:cNvSpPr>
          <p:nvPr>
            <p:ph type="ftr" sz="quarter" idx="4"/>
          </p:nvPr>
        </p:nvSpPr>
        <p:spPr>
          <a:xfrm>
            <a:off x="0" y="8685213"/>
            <a:ext cx="2971800" cy="457200"/>
          </a:xfrm>
          <a:prstGeom prst="rect">
            <a:avLst/>
          </a:prstGeom>
          <a:noFill/>
          <a:ln w="9525">
            <a:noFill/>
            <a:miter/>
          </a:ln>
        </p:spPr>
        <p:txBody>
          <a:bodyPr anchor="b"/>
          <a:lstStyle>
            <a:lvl1pPr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p:cNvSpPr>
          <p:nvPr>
            <p:ph type="sldNum" sz="quarter" idx="5"/>
          </p:nvPr>
        </p:nvSpPr>
        <p:spPr>
          <a:xfrm>
            <a:off x="3884613" y="8685213"/>
            <a:ext cx="2971800" cy="457200"/>
          </a:xfrm>
          <a:prstGeom prst="rect">
            <a:avLst/>
          </a:prstGeom>
          <a:noFill/>
          <a:ln w="9525">
            <a:noFill/>
            <a:miter/>
          </a:ln>
        </p:spPr>
        <p:txBody>
          <a:bodyPr vert="horz" wrap="square" lIns="91440" tIns="45720" rIns="91440" bIns="45720" numCol="1" anchor="b" anchorCtr="0" compatLnSpc="1"/>
          <a:lstStyle>
            <a:lvl1pPr algn="r">
              <a:buFont typeface="Arial" panose="020B0604020202020204" pitchFamily="34" charset="0"/>
              <a:buChar char="•"/>
              <a:defRPr sz="1200" noProof="1" dirty="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9801E13-7DAB-41EB-B259-5AFCDAD7C852}" type="slidenum">
              <a:rPr kumimoji="0" lang="en-US" altLang="en-US"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ea"/>
              </a:rPr>
            </a:fld>
            <a:endParaRPr kumimoji="0" lang="en-US"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1pPr>
    <a:lvl2pPr marL="457200" lvl="1"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2pPr>
    <a:lvl3pPr marL="914400" lvl="2"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3pPr>
    <a:lvl4pPr marL="1371600" lvl="3"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4pPr>
    <a:lvl5pPr marL="1828800" lvl="4"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5pPr>
    <a:lvl6pPr marL="2286000" lvl="5"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TextEdit="1"/>
          </p:cNvSpPr>
          <p:nvPr>
            <p:ph type="sldImg"/>
          </p:nvPr>
        </p:nvSpPr>
        <p:spPr/>
      </p:sp>
      <p:sp>
        <p:nvSpPr>
          <p:cNvPr id="9218" name="备注占位符 2"/>
          <p:cNvSpPr>
            <a:spLocks noGrp="1"/>
          </p:cNvSpPr>
          <p:nvPr>
            <p:ph type="body"/>
          </p:nvPr>
        </p:nvSpPr>
        <p:spPr/>
        <p:txBody>
          <a:bodyPr wrap="square" lIns="91440" tIns="45720" rIns="91440" bIns="45720" anchor="ctr"/>
          <a:lstStyle/>
          <a:p>
            <a:pPr lvl="0"/>
            <a:endParaRPr lang="zh-CN" altLang="en-US" dirty="0"/>
          </a:p>
        </p:txBody>
      </p:sp>
      <p:sp>
        <p:nvSpPr>
          <p:cNvPr id="13315" name="灯片编号占位符 3"/>
          <p:cNvSpPr txBox="1">
            <a:spLocks noGrp="1" noChangeArrowheads="1"/>
          </p:cNvSpPr>
          <p:nvPr>
            <p:ph type="sldNum"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Char char="•"/>
              <a:defRPr/>
            </a:pPr>
            <a:fld id="{0F859BAE-0D1A-49BC-9328-7294F4694100}" type="slidenum">
              <a:rPr kumimoji="0" altLang="en-US" sz="1200" b="0" i="0" u="none" strike="noStrike" kern="1200" cap="none" spc="0" normalizeH="0" baseline="0" noProof="1" dirty="0" smtClean="0">
                <a:ln>
                  <a:noFill/>
                </a:ln>
                <a:solidFill>
                  <a:schemeClr val="tx1"/>
                </a:solidFill>
                <a:effectLst/>
                <a:uLnTx/>
                <a:uFillTx/>
                <a:latin typeface="Arial" panose="020B0604020202020204" pitchFamily="34" charset="0"/>
                <a:ea typeface="宋体" panose="02010600030101010101" pitchFamily="2" charset="-122"/>
                <a:cs typeface="+mn-ea"/>
                <a:sym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TextEdit="1"/>
          </p:cNvSpPr>
          <p:nvPr>
            <p:ph type="sldImg"/>
          </p:nvPr>
        </p:nvSpPr>
        <p:spPr/>
      </p:sp>
      <p:sp>
        <p:nvSpPr>
          <p:cNvPr id="11266" name="备注占位符 2"/>
          <p:cNvSpPr>
            <a:spLocks noGrp="1"/>
          </p:cNvSpPr>
          <p:nvPr>
            <p:ph type="body"/>
          </p:nvPr>
        </p:nvSpPr>
        <p:spPr/>
        <p:txBody>
          <a:bodyPr wrap="square" lIns="91440" tIns="45720" rIns="91440" bIns="45720" anchor="ctr"/>
          <a:lstStyle/>
          <a:p>
            <a:pPr lvl="0"/>
            <a:endParaRPr lang="zh-CN" altLang="en-US" dirty="0"/>
          </a:p>
        </p:txBody>
      </p:sp>
      <p:sp>
        <p:nvSpPr>
          <p:cNvPr id="15363" name="灯片编号占位符 3"/>
          <p:cNvSpPr txBox="1">
            <a:spLocks noGrp="1" noChangeArrowheads="1"/>
          </p:cNvSpPr>
          <p:nvPr>
            <p:ph type="sldNum"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Char char="•"/>
              <a:defRPr/>
            </a:pPr>
            <a:fld id="{BA0A244C-5BA1-4A3C-A35B-C6825298D10E}" type="slidenum">
              <a:rPr kumimoji="0" altLang="en-US" sz="1200" b="0" i="0" u="none" strike="noStrike" kern="1200" cap="none" spc="0" normalizeH="0" baseline="0" noProof="1" dirty="0" smtClean="0">
                <a:ln>
                  <a:noFill/>
                </a:ln>
                <a:solidFill>
                  <a:schemeClr val="tx1"/>
                </a:solidFill>
                <a:effectLst/>
                <a:uLnTx/>
                <a:uFillTx/>
                <a:latin typeface="Arial" panose="020B0604020202020204" pitchFamily="34" charset="0"/>
                <a:ea typeface="宋体" panose="02010600030101010101" pitchFamily="2" charset="-122"/>
                <a:cs typeface="+mn-ea"/>
                <a:sym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1"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963DDC-E9FD-4BB2-B1C8-76EEF5D49E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A16C79-958E-4023-BD53-41CFCEC788F7}" type="slidenum">
              <a:rPr lang="zh-CN" altLang="en-US" smtClean="0"/>
            </a:fld>
            <a:endParaRPr lang="zh-CN" altLang="en-US"/>
          </a:p>
        </p:txBody>
      </p:sp>
    </p:spTree>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963DDC-E9FD-4BB2-B1C8-76EEF5D49E4F}"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A16C79-958E-4023-BD53-41CFCEC788F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29.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31.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34.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tags" Target="../tags/tag37.xml"/><Relationship Id="rId2" Type="http://schemas.openxmlformats.org/officeDocument/2006/relationships/image" Target="../media/image4.png"/><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tags" Target="../tags/tag39.xml"/><Relationship Id="rId2" Type="http://schemas.openxmlformats.org/officeDocument/2006/relationships/image" Target="../media/image4.png"/><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2.xml"/><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41.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42.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43.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44.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45.xml"/><Relationship Id="rId2" Type="http://schemas.openxmlformats.org/officeDocument/2006/relationships/image" Target="../media/image15.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46.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47.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48.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49.xml"/><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50.xml"/><Relationship Id="rId2" Type="http://schemas.openxmlformats.org/officeDocument/2006/relationships/image" Target="../media/image21.png"/><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51.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52.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53.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4.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tags" Target="../tags/tag56.xml"/><Relationship Id="rId2" Type="http://schemas.openxmlformats.org/officeDocument/2006/relationships/image" Target="../media/image4.png"/><Relationship Id="rId1" Type="http://schemas.openxmlformats.org/officeDocument/2006/relationships/tags" Target="../tags/tag55.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57.xml"/><Relationship Id="rId1" Type="http://schemas.openxmlformats.org/officeDocument/2006/relationships/image" Target="../media/image26.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58.xml"/><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59.xml"/><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60.xml"/><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4.xml"/><Relationship Id="rId1" Type="http://schemas.openxmlformats.org/officeDocument/2006/relationships/hyperlink" Target="&#24179;&#21488;&#35282;&#33394;.ppt" TargetMode="Externa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61.xml"/><Relationship Id="rId1" Type="http://schemas.openxmlformats.org/officeDocument/2006/relationships/image" Target="../media/image30.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62.xml"/><Relationship Id="rId1" Type="http://schemas.openxmlformats.org/officeDocument/2006/relationships/image" Target="../media/image31.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63.xml"/><Relationship Id="rId1" Type="http://schemas.openxmlformats.org/officeDocument/2006/relationships/image" Target="../media/image32.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64.xml"/><Relationship Id="rId1" Type="http://schemas.openxmlformats.org/officeDocument/2006/relationships/image" Target="../media/image33.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65.xml"/><Relationship Id="rId1" Type="http://schemas.openxmlformats.org/officeDocument/2006/relationships/image" Target="../media/image34.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66.xml"/><Relationship Id="rId1" Type="http://schemas.openxmlformats.org/officeDocument/2006/relationships/image" Target="../media/image35.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67.xml"/><Relationship Id="rId1" Type="http://schemas.openxmlformats.org/officeDocument/2006/relationships/image" Target="../media/image36.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68.xml"/><Relationship Id="rId1" Type="http://schemas.openxmlformats.org/officeDocument/2006/relationships/image" Target="../media/image37.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69.xml"/><Relationship Id="rId1"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9" Type="http://schemas.openxmlformats.org/officeDocument/2006/relationships/hyperlink" Target="&#26657;&#26412;&#23454;&#36341;.jpg" TargetMode="External"/><Relationship Id="rId8" Type="http://schemas.openxmlformats.org/officeDocument/2006/relationships/tags" Target="../tags/tag11.xml"/><Relationship Id="rId7" Type="http://schemas.openxmlformats.org/officeDocument/2006/relationships/hyperlink" Target="&#32593;&#32476;&#30740;&#20462;.jpg" TargetMode="Externa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2" Type="http://schemas.openxmlformats.org/officeDocument/2006/relationships/slideLayout" Target="../slideLayouts/slideLayout7.xml"/><Relationship Id="rId21" Type="http://schemas.openxmlformats.org/officeDocument/2006/relationships/image" Target="../media/image4.png"/><Relationship Id="rId20" Type="http://schemas.openxmlformats.org/officeDocument/2006/relationships/tags" Target="../tags/tag21.xml"/><Relationship Id="rId2" Type="http://schemas.openxmlformats.org/officeDocument/2006/relationships/tags" Target="../tags/tag6.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hyperlink" Target="&#26657;&#32423;&#31649;&#29702;&#22242;&#38431;.jpg" TargetMode="External"/><Relationship Id="rId10" Type="http://schemas.openxmlformats.org/officeDocument/2006/relationships/tags" Target="../tags/tag1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23.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png"/><Relationship Id="rId6" Type="http://schemas.openxmlformats.org/officeDocument/2006/relationships/tags" Target="../tags/tag2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2"/>
          <a:stretch>
            <a:fillRect/>
          </a:stretch>
        </p:blipFill>
        <p:spPr>
          <a:xfrm>
            <a:off x="-7937" y="2427923"/>
            <a:ext cx="9144000" cy="2632075"/>
          </a:xfrm>
          <a:prstGeom prst="rect">
            <a:avLst/>
          </a:prstGeom>
          <a:noFill/>
          <a:ln w="9525">
            <a:noFill/>
          </a:ln>
        </p:spPr>
      </p:pic>
      <p:sp>
        <p:nvSpPr>
          <p:cNvPr id="8195" name="Rectangle 3"/>
          <p:cNvSpPr txBox="1"/>
          <p:nvPr/>
        </p:nvSpPr>
        <p:spPr>
          <a:xfrm>
            <a:off x="1070928" y="3383280"/>
            <a:ext cx="7129145" cy="996315"/>
          </a:xfrm>
          <a:prstGeom prst="rect">
            <a:avLst/>
          </a:prstGeom>
          <a:noFill/>
          <a:ln w="9525">
            <a:noFill/>
          </a:ln>
        </p:spPr>
        <p:txBody>
          <a:bodyPr anchor="ctr"/>
          <a:lstStyle/>
          <a:p>
            <a:pPr algn="dist"/>
            <a:r>
              <a:rPr lang="zh-CN" altLang="en-US" sz="4800" b="1" dirty="0">
                <a:solidFill>
                  <a:schemeClr val="accent2"/>
                </a:solidFill>
                <a:latin typeface="楷体" panose="02010609060101010101" charset="-122"/>
                <a:ea typeface="楷体" panose="02010609060101010101" charset="-122"/>
                <a:cs typeface="楷体" panose="02010609060101010101" charset="-122"/>
              </a:rPr>
              <a:t>项目安排</a:t>
            </a:r>
            <a:r>
              <a:rPr lang="en-US" altLang="zh-CN" sz="4800" b="1" dirty="0">
                <a:solidFill>
                  <a:schemeClr val="accent2"/>
                </a:solidFill>
                <a:latin typeface="楷体" panose="02010609060101010101" charset="-122"/>
                <a:ea typeface="楷体" panose="02010609060101010101" charset="-122"/>
                <a:cs typeface="楷体" panose="02010609060101010101" charset="-122"/>
              </a:rPr>
              <a:t>&amp;</a:t>
            </a:r>
            <a:r>
              <a:rPr lang="zh-CN" altLang="en-US" sz="4800" b="1" dirty="0">
                <a:solidFill>
                  <a:schemeClr val="accent2"/>
                </a:solidFill>
                <a:latin typeface="楷体" panose="02010609060101010101" charset="-122"/>
                <a:ea typeface="楷体" panose="02010609060101010101" charset="-122"/>
                <a:cs typeface="楷体" panose="02010609060101010101" charset="-122"/>
              </a:rPr>
              <a:t>平台功能介绍</a:t>
            </a:r>
            <a:endParaRPr lang="zh-CN" altLang="en-US" sz="8000" b="1" dirty="0">
              <a:solidFill>
                <a:schemeClr val="accent2"/>
              </a:solidFill>
              <a:latin typeface="楷体" panose="02010609060101010101" charset="-122"/>
              <a:ea typeface="楷体" panose="02010609060101010101" charset="-122"/>
              <a:cs typeface="楷体" panose="02010609060101010101" charset="-122"/>
            </a:endParaRPr>
          </a:p>
        </p:txBody>
      </p:sp>
      <p:sp>
        <p:nvSpPr>
          <p:cNvPr id="11" name="矩形 10"/>
          <p:cNvSpPr/>
          <p:nvPr/>
        </p:nvSpPr>
        <p:spPr>
          <a:xfrm>
            <a:off x="333246" y="1064671"/>
            <a:ext cx="8462623" cy="650875"/>
          </a:xfrm>
          <a:prstGeom prst="rect">
            <a:avLst/>
          </a:prstGeom>
          <a:noFill/>
        </p:spPr>
        <p:txBody>
          <a:bodyPr wrap="square">
            <a:spAutoFit/>
          </a:bodyPr>
          <a:lstStyle/>
          <a:p>
            <a:pPr marL="0" marR="0" lvl="0" indent="0" algn="ctr" defTabSz="914400" rtl="0" eaLnBrk="0" fontAlgn="base" latinLnBrk="0" hangingPunct="0">
              <a:lnSpc>
                <a:spcPct val="140000"/>
              </a:lnSpc>
              <a:spcBef>
                <a:spcPts val="0"/>
              </a:spcBef>
              <a:spcAft>
                <a:spcPts val="0"/>
              </a:spcAft>
              <a:buClrTx/>
              <a:buSzTx/>
              <a:buFontTx/>
              <a:buNone/>
              <a:defRPr/>
            </a:pPr>
            <a:r>
              <a:rPr kumimoji="0" lang="zh-CN" altLang="en-US" sz="2600" b="1" i="0" u="none" strike="noStrike" cap="none" spc="0" normalizeH="0" baseline="0" noProof="0" dirty="0">
                <a:ln>
                  <a:noFill/>
                </a:ln>
                <a:solidFill>
                  <a:srgbClr val="C00000"/>
                </a:solidFill>
                <a:effectLst/>
                <a:uLnTx/>
                <a:uFillTx/>
                <a:latin typeface="楷体" panose="02010609060101010101" charset="-122"/>
                <a:ea typeface="楷体" panose="02010609060101010101" charset="-122"/>
                <a:cs typeface="楷体" panose="02010609060101010101" charset="-122"/>
                <a:sym typeface="+mn-ea"/>
              </a:rPr>
              <a:t>南阳市淅川县中小学教师信息技术2.0能力提升培训</a:t>
            </a:r>
            <a:endParaRPr kumimoji="0" lang="zh-CN" altLang="en-US" sz="2600" b="1" i="0" u="none" strike="noStrike" cap="none" spc="0" normalizeH="0" baseline="0" noProof="0" dirty="0">
              <a:ln>
                <a:noFill/>
              </a:ln>
              <a:solidFill>
                <a:srgbClr val="C00000"/>
              </a:solidFill>
              <a:effectLst/>
              <a:uLnTx/>
              <a:uFillTx/>
              <a:latin typeface="楷体" panose="02010609060101010101" charset="-122"/>
              <a:ea typeface="楷体" panose="02010609060101010101" charset="-122"/>
              <a:cs typeface="楷体" panose="02010609060101010101" charset="-122"/>
              <a:sym typeface="+mn-ea"/>
            </a:endParaRPr>
          </a:p>
        </p:txBody>
      </p:sp>
      <p:sp>
        <p:nvSpPr>
          <p:cNvPr id="8200" name="Rectangle 10"/>
          <p:cNvSpPr/>
          <p:nvPr/>
        </p:nvSpPr>
        <p:spPr>
          <a:xfrm>
            <a:off x="0" y="-184150"/>
            <a:ext cx="309880" cy="368300"/>
          </a:xfrm>
          <a:prstGeom prst="rect">
            <a:avLst/>
          </a:prstGeom>
          <a:noFill/>
          <a:ln w="9525">
            <a:noFill/>
          </a:ln>
        </p:spPr>
        <p:txBody>
          <a:bodyPr wrap="none" anchor="ctr">
            <a:spAutoFit/>
          </a:bodyPr>
          <a:lstStyle/>
          <a:p>
            <a:pPr eaLnBrk="0" hangingPunct="0"/>
            <a:endParaRPr lang="zh-CN" altLang="en-US" dirty="0">
              <a:latin typeface="Arial" panose="020B0604020202020204" pitchFamily="34" charset="0"/>
              <a:ea typeface="宋体" panose="02010600030101010101" pitchFamily="2" charset="-122"/>
            </a:endParaRPr>
          </a:p>
        </p:txBody>
      </p:sp>
      <p:pic>
        <p:nvPicPr>
          <p:cNvPr id="7" name="图片 6" descr="1"/>
          <p:cNvPicPr>
            <a:picLocks noChangeAspect="1"/>
          </p:cNvPicPr>
          <p:nvPr>
            <p:custDataLst>
              <p:tags r:id="rId3"/>
            </p:custDataLst>
          </p:nvPr>
        </p:nvPicPr>
        <p:blipFill>
          <a:blip r:embed="rId4"/>
          <a:stretch>
            <a:fillRect/>
          </a:stretch>
        </p:blipFill>
        <p:spPr>
          <a:xfrm>
            <a:off x="2771775" y="5661025"/>
            <a:ext cx="3310890" cy="631825"/>
          </a:xfrm>
          <a:prstGeom prst="rect">
            <a:avLst/>
          </a:prstGeom>
        </p:spPr>
      </p:pic>
    </p:spTree>
  </p:cSld>
  <p:clrMapOvr>
    <a:masterClrMapping/>
  </p:clrMapOvr>
  <p:transition spd="slow" advClick="0" advTm="3000">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86995" y="1339215"/>
          <a:ext cx="8969375" cy="4813300"/>
        </p:xfrm>
        <a:graphic>
          <a:graphicData uri="http://schemas.openxmlformats.org/drawingml/2006/table">
            <a:tbl>
              <a:tblPr firstRow="1" bandRow="1">
                <a:tableStyleId>{5940675A-B579-460E-94D1-54222C63F5DA}</a:tableStyleId>
              </a:tblPr>
              <a:tblGrid>
                <a:gridCol w="631825"/>
                <a:gridCol w="1292225"/>
                <a:gridCol w="3933190"/>
                <a:gridCol w="889000"/>
                <a:gridCol w="2223135"/>
              </a:tblGrid>
              <a:tr h="772160">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序号</a:t>
                      </a:r>
                      <a:endParaRPr lang="zh-CN" altLang="en-US" sz="1800" b="1">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考评内容</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考评标准</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满分</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考评人</a:t>
                      </a:r>
                      <a:endParaRPr lang="zh-CN" altLang="en-US" sz="1800" b="1">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41140">
                <a:tc>
                  <a:txBody>
                    <a:bodyPr/>
                    <a:lstStyle/>
                    <a:p>
                      <a:pPr algn="ctr">
                        <a:buNone/>
                      </a:pPr>
                      <a:r>
                        <a:rPr lang="en-US" sz="1800">
                          <a:latin typeface="仿宋" panose="02010609060101010101" charset="-122"/>
                          <a:ea typeface="仿宋" panose="02010609060101010101" charset="-122"/>
                          <a:cs typeface="仿宋" panose="02010609060101010101" charset="-122"/>
                        </a:rPr>
                        <a:t>3</a:t>
                      </a:r>
                      <a:endParaRPr 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校本研修活动</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fontAlgn="ctr">
                        <a:lnSpc>
                          <a:spcPct val="100000"/>
                        </a:lnSpc>
                        <a:buNone/>
                      </a:pPr>
                      <a:r>
                        <a:rPr lang="en-US" sz="1800">
                          <a:latin typeface="仿宋" panose="02010609060101010101" charset="-122"/>
                          <a:ea typeface="仿宋" panose="02010609060101010101" charset="-122"/>
                          <a:cs typeface="仿宋" panose="02010609060101010101" charset="-122"/>
                        </a:rPr>
                        <a:t>1.学校管理团队研修资料，可以包括但不限于2.0启动会、学校信息化工作专题会议、管理团队信息化工作专题讲座、管理团队成员听评课指导活动、学校举行的信息化教学特色活动等。</a:t>
                      </a:r>
                      <a:endParaRPr lang="en-US" sz="1800">
                        <a:latin typeface="仿宋" panose="02010609060101010101" charset="-122"/>
                        <a:ea typeface="仿宋" panose="02010609060101010101" charset="-122"/>
                        <a:cs typeface="仿宋" panose="02010609060101010101" charset="-122"/>
                      </a:endParaRPr>
                    </a:p>
                    <a:p>
                      <a:pPr algn="ctr" fontAlgn="ctr">
                        <a:lnSpc>
                          <a:spcPct val="100000"/>
                        </a:lnSpc>
                        <a:buNone/>
                      </a:pPr>
                      <a:r>
                        <a:rPr lang="en-US" sz="1800">
                          <a:latin typeface="仿宋" panose="02010609060101010101" charset="-122"/>
                          <a:ea typeface="仿宋" panose="02010609060101010101" charset="-122"/>
                          <a:cs typeface="仿宋" panose="02010609060101010101" charset="-122"/>
                        </a:rPr>
                        <a:t>2.学校培训指导团队研修资料，可以包括但不限于指导团队成员及分工、指导团队成员专题讲座、指导团队成员听评课指导活动、指导团队成员解决教师信息化教学问题情况、指导团队成员开发信息化教学校本课程情况、指导团队组织开展的信息化教学特色活动等。</a:t>
                      </a:r>
                      <a:endParaRPr lang="en-US" sz="1800">
                        <a:latin typeface="仿宋" panose="02010609060101010101" charset="-122"/>
                        <a:ea typeface="仿宋" panose="02010609060101010101" charset="-122"/>
                        <a:cs typeface="仿宋" panose="02010609060101010101" charset="-122"/>
                      </a:endParaRPr>
                    </a:p>
                    <a:p>
                      <a:pPr algn="ctr">
                        <a:buNone/>
                      </a:pPr>
                      <a:endParaRPr lang="en-US" sz="1800">
                        <a:latin typeface="仿宋" panose="02010609060101010101" charset="-122"/>
                        <a:ea typeface="仿宋" panose="02010609060101010101" charset="-122"/>
                        <a:cs typeface="仿宋" panose="02010609060101010101" charset="-122"/>
                      </a:endParaRPr>
                    </a:p>
                  </a:txBody>
                  <a:tcPr marL="90170" marR="9017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30</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800">
                          <a:latin typeface="仿宋" panose="02010609060101010101" charset="-122"/>
                          <a:ea typeface="仿宋" panose="02010609060101010101" charset="-122"/>
                          <a:cs typeface="仿宋" panose="02010609060101010101" charset="-122"/>
                        </a:rPr>
                        <a:t>项目管理团队</a:t>
                      </a:r>
                      <a:endParaRPr lang="zh-CN"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 name="图片 3"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07315" y="1124585"/>
          <a:ext cx="8969375" cy="5301615"/>
        </p:xfrm>
        <a:graphic>
          <a:graphicData uri="http://schemas.openxmlformats.org/drawingml/2006/table">
            <a:tbl>
              <a:tblPr firstRow="1" bandRow="1">
                <a:tableStyleId>{5940675A-B579-460E-94D1-54222C63F5DA}</a:tableStyleId>
              </a:tblPr>
              <a:tblGrid>
                <a:gridCol w="631825"/>
                <a:gridCol w="1292225"/>
                <a:gridCol w="3892550"/>
                <a:gridCol w="929640"/>
                <a:gridCol w="2223135"/>
              </a:tblGrid>
              <a:tr h="788670">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序号</a:t>
                      </a:r>
                      <a:endParaRPr lang="zh-CN" altLang="en-US" sz="1800" b="1">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考评内容</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考评标准</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满分</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考评人</a:t>
                      </a:r>
                      <a:endParaRPr lang="zh-CN" altLang="en-US" sz="1800" b="1">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26080">
                <a:tc>
                  <a:txBody>
                    <a:bodyPr/>
                    <a:lstStyle/>
                    <a:p>
                      <a:pPr algn="ctr">
                        <a:buNone/>
                      </a:pPr>
                      <a:r>
                        <a:rPr lang="en-US" sz="1800">
                          <a:latin typeface="仿宋" panose="02010609060101010101" charset="-122"/>
                          <a:ea typeface="仿宋" panose="02010609060101010101" charset="-122"/>
                          <a:cs typeface="仿宋" panose="02010609060101010101" charset="-122"/>
                        </a:rPr>
                        <a:t>3</a:t>
                      </a:r>
                      <a:endParaRPr 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sym typeface="+mn-ea"/>
                        </a:rPr>
                        <a:t>校本研修活动</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800">
                          <a:latin typeface="仿宋" panose="02010609060101010101" charset="-122"/>
                          <a:ea typeface="仿宋" panose="02010609060101010101" charset="-122"/>
                          <a:cs typeface="仿宋" panose="02010609060101010101" charset="-122"/>
                          <a:sym typeface="+mn-ea"/>
                        </a:rPr>
                        <a:t>3.教研组研修资料，可以包括但不限于基于学科需求的信息化教学专题教研活动、教研组开展的备授听评课系列资料，要体现信息化创新教学应用情况、教研组开展的信息化教学专题培训、教研组研修活动总结等特色活动资料（数量要求与教研组研修计划数量一致，材料内容要丰富，尽可能图文并茂）。</a:t>
                      </a:r>
                      <a:endParaRPr lang="en-US" sz="1800">
                        <a:latin typeface="仿宋" panose="02010609060101010101" charset="-122"/>
                        <a:ea typeface="仿宋" panose="02010609060101010101" charset="-122"/>
                        <a:cs typeface="仿宋" panose="02010609060101010101" charset="-122"/>
                      </a:endParaRPr>
                    </a:p>
                    <a:p>
                      <a:pPr>
                        <a:buNone/>
                      </a:pPr>
                      <a:r>
                        <a:rPr lang="en-US" sz="1800">
                          <a:latin typeface="仿宋" panose="02010609060101010101" charset="-122"/>
                          <a:ea typeface="仿宋" panose="02010609060101010101" charset="-122"/>
                          <a:cs typeface="仿宋" panose="02010609060101010101" charset="-122"/>
                          <a:sym typeface="+mn-ea"/>
                        </a:rPr>
                        <a:t>4.批阅率达到100%。在平台校本研修活动处按照要求操作。</a:t>
                      </a:r>
                      <a:endParaRPr lang="en-US" sz="1800">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30</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altLang="en-US" sz="1800">
                          <a:latin typeface="仿宋" panose="02010609060101010101" charset="-122"/>
                          <a:ea typeface="仿宋" panose="02010609060101010101" charset="-122"/>
                          <a:cs typeface="仿宋" panose="02010609060101010101" charset="-122"/>
                        </a:rPr>
                        <a:t>项目管理团队</a:t>
                      </a:r>
                      <a:endParaRPr lang="zh-CN"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86865">
                <a:tc>
                  <a:txBody>
                    <a:bodyPr/>
                    <a:lstStyle/>
                    <a:p>
                      <a:pPr algn="ctr">
                        <a:buNone/>
                      </a:pPr>
                      <a:r>
                        <a:rPr lang="en-US" sz="1800">
                          <a:latin typeface="仿宋" panose="02010609060101010101" charset="-122"/>
                          <a:ea typeface="仿宋" panose="02010609060101010101" charset="-122"/>
                          <a:cs typeface="仿宋" panose="02010609060101010101" charset="-122"/>
                        </a:rPr>
                        <a:t>4</a:t>
                      </a:r>
                      <a:endParaRPr 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能力点认证 </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800">
                          <a:latin typeface="仿宋" panose="02010609060101010101" charset="-122"/>
                          <a:ea typeface="仿宋" panose="02010609060101010101" charset="-122"/>
                          <a:cs typeface="仿宋" panose="02010609060101010101" charset="-122"/>
                        </a:rPr>
                        <a:t>根据评分标准，100%批阅参训学员提交的能力点测评考核资料，100%批阅得10分，要有显示对教师研修过程性和结果考核的相关材料，如2.0工作考核积分表等。在平台能力点认证处按要求操作。 </a:t>
                      </a:r>
                      <a:endParaRPr lang="en-US" sz="1800">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10</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l">
                        <a:buNone/>
                      </a:pPr>
                      <a:r>
                        <a:rPr lang="zh-CN" altLang="en-US" sz="1800">
                          <a:latin typeface="仿宋" panose="02010609060101010101" charset="-122"/>
                          <a:ea typeface="仿宋" panose="02010609060101010101" charset="-122"/>
                          <a:cs typeface="仿宋" panose="02010609060101010101" charset="-122"/>
                          <a:sym typeface="+mn-ea"/>
                        </a:rPr>
                        <a:t>项目管理团队</a:t>
                      </a:r>
                      <a:endParaRPr lang="zh-CN" altLang="en-US" sz="1800">
                        <a:latin typeface="仿宋" panose="02010609060101010101" charset="-122"/>
                        <a:ea typeface="仿宋" panose="02010609060101010101" charset="-122"/>
                        <a:cs typeface="仿宋" panose="02010609060101010101" charset="-122"/>
                      </a:endParaRPr>
                    </a:p>
                    <a:p>
                      <a:pPr algn="ctr">
                        <a:buNone/>
                      </a:pPr>
                      <a:endParaRPr lang="en-US"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 name="图片 3"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07315" y="1052830"/>
          <a:ext cx="8969375" cy="5706745"/>
        </p:xfrm>
        <a:graphic>
          <a:graphicData uri="http://schemas.openxmlformats.org/drawingml/2006/table">
            <a:tbl>
              <a:tblPr firstRow="1" bandRow="1">
                <a:tableStyleId>{5940675A-B579-460E-94D1-54222C63F5DA}</a:tableStyleId>
              </a:tblPr>
              <a:tblGrid>
                <a:gridCol w="631825"/>
                <a:gridCol w="1292225"/>
                <a:gridCol w="3892550"/>
                <a:gridCol w="929640"/>
                <a:gridCol w="2223135"/>
              </a:tblGrid>
              <a:tr h="726440">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序号</a:t>
                      </a:r>
                      <a:endParaRPr lang="zh-CN" altLang="en-US" sz="1800" b="1">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考评内容</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考评标准</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满分</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考评人</a:t>
                      </a:r>
                      <a:endParaRPr lang="zh-CN" altLang="en-US" sz="1800" b="1">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77570">
                <a:tc>
                  <a:txBody>
                    <a:bodyPr/>
                    <a:lstStyle/>
                    <a:p>
                      <a:pPr algn="ctr">
                        <a:buNone/>
                      </a:pPr>
                      <a:r>
                        <a:rPr lang="en-US" sz="1800">
                          <a:latin typeface="仿宋" panose="02010609060101010101" charset="-122"/>
                          <a:ea typeface="仿宋" panose="02010609060101010101" charset="-122"/>
                          <a:cs typeface="仿宋" panose="02010609060101010101" charset="-122"/>
                        </a:rPr>
                        <a:t>5</a:t>
                      </a:r>
                      <a:endParaRPr 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sym typeface="+mn-ea"/>
                        </a:rPr>
                        <a:t>网络研修情况</a:t>
                      </a:r>
                      <a:endParaRPr lang="en-US" sz="1800">
                        <a:latin typeface="仿宋" panose="02010609060101010101" charset="-122"/>
                        <a:ea typeface="仿宋" panose="02010609060101010101" charset="-122"/>
                        <a:cs typeface="仿宋" panose="02010609060101010101"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sym typeface="+mn-ea"/>
                        </a:rPr>
                        <a:t>督促教师积极参与线上线下培训，确保参训率达到100%得10分。</a:t>
                      </a:r>
                      <a:endParaRPr lang="en-US" sz="1800">
                        <a:latin typeface="仿宋" panose="02010609060101010101" charset="-122"/>
                        <a:ea typeface="仿宋" panose="02010609060101010101" charset="-122"/>
                        <a:cs typeface="仿宋" panose="02010609060101010101"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10</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800">
                          <a:latin typeface="仿宋" panose="02010609060101010101" charset="-122"/>
                          <a:ea typeface="仿宋" panose="02010609060101010101" charset="-122"/>
                          <a:cs typeface="仿宋" panose="02010609060101010101" charset="-122"/>
                        </a:rPr>
                        <a:t>项目管理团队</a:t>
                      </a:r>
                      <a:endParaRPr lang="zh-CN"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0465">
                <a:tc>
                  <a:txBody>
                    <a:bodyPr/>
                    <a:lstStyle/>
                    <a:p>
                      <a:pPr algn="ctr">
                        <a:buNone/>
                      </a:pPr>
                      <a:r>
                        <a:rPr lang="en-US" sz="1800">
                          <a:latin typeface="仿宋" panose="02010609060101010101" charset="-122"/>
                          <a:ea typeface="仿宋" panose="02010609060101010101" charset="-122"/>
                          <a:cs typeface="仿宋" panose="02010609060101010101" charset="-122"/>
                        </a:rPr>
                        <a:t>6</a:t>
                      </a:r>
                      <a:endParaRPr 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优秀案例提交 </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提交优秀教师成长案例5个（包含课堂实录、教学设计、教学课件、教学反思等），提交一个得2分，共10分。在平台优秀案例处提交； </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10</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800">
                          <a:latin typeface="仿宋" panose="02010609060101010101" charset="-122"/>
                          <a:ea typeface="仿宋" panose="02010609060101010101" charset="-122"/>
                          <a:cs typeface="仿宋" panose="02010609060101010101" charset="-122"/>
                          <a:sym typeface="+mn-ea"/>
                        </a:rPr>
                        <a:t>项目管理团队</a:t>
                      </a:r>
                      <a:endParaRPr lang="en-US"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61135">
                <a:tc>
                  <a:txBody>
                    <a:bodyPr/>
                    <a:p>
                      <a:pPr algn="ctr">
                        <a:buNone/>
                      </a:pPr>
                      <a:r>
                        <a:rPr lang="en-US" altLang="en-US" sz="1800">
                          <a:latin typeface="仿宋" panose="02010609060101010101" charset="-122"/>
                          <a:ea typeface="仿宋" panose="02010609060101010101" charset="-122"/>
                          <a:cs typeface="仿宋" panose="02010609060101010101" charset="-122"/>
                        </a:rPr>
                        <a:t>7</a:t>
                      </a:r>
                      <a:endParaRPr lang="en-US"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altLang="en-US" sz="1800">
                          <a:latin typeface="仿宋" panose="02010609060101010101" charset="-122"/>
                          <a:ea typeface="仿宋" panose="02010609060101010101" charset="-122"/>
                          <a:cs typeface="仿宋" panose="02010609060101010101" charset="-122"/>
                        </a:rPr>
                        <a:t>校本研修简报</a:t>
                      </a:r>
                      <a:endParaRPr lang="en-US" alt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altLang="en-US" sz="1800">
                          <a:latin typeface="仿宋" panose="02010609060101010101" charset="-122"/>
                          <a:ea typeface="仿宋" panose="02010609060101010101" charset="-122"/>
                          <a:cs typeface="仿宋" panose="02010609060101010101" charset="-122"/>
                        </a:rPr>
                        <a:t>以简报的形式提交至少3次管理团队组织校本研修活动的过程性资料，每提交一次3分，共10分。要体现出校本研修的真实问题与真实成效，在平台校本研修简报处提交相应的资料</a:t>
                      </a:r>
                      <a:endParaRPr lang="en-US" alt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1800">
                          <a:latin typeface="仿宋" panose="02010609060101010101" charset="-122"/>
                          <a:ea typeface="仿宋" panose="02010609060101010101" charset="-122"/>
                          <a:cs typeface="仿宋" panose="02010609060101010101" charset="-122"/>
                        </a:rPr>
                        <a:t>10</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altLang="en-US" sz="1800">
                          <a:latin typeface="仿宋" panose="02010609060101010101" charset="-122"/>
                          <a:ea typeface="仿宋" panose="02010609060101010101" charset="-122"/>
                          <a:cs typeface="仿宋" panose="02010609060101010101" charset="-122"/>
                          <a:sym typeface="+mn-ea"/>
                        </a:rPr>
                        <a:t>项目管理团队</a:t>
                      </a:r>
                      <a:endParaRPr lang="en-US"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61135">
                <a:tc>
                  <a:txBody>
                    <a:bodyPr/>
                    <a:p>
                      <a:pPr algn="ctr">
                        <a:buNone/>
                      </a:pPr>
                      <a:r>
                        <a:rPr lang="en-US" altLang="en-US" sz="1800">
                          <a:latin typeface="仿宋" panose="02010609060101010101" charset="-122"/>
                          <a:ea typeface="仿宋" panose="02010609060101010101" charset="-122"/>
                          <a:cs typeface="仿宋" panose="02010609060101010101" charset="-122"/>
                        </a:rPr>
                        <a:t>8</a:t>
                      </a:r>
                      <a:endParaRPr lang="en-US"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800" b="0">
                          <a:latin typeface="仿宋" panose="02010609060101010101" charset="-122"/>
                          <a:ea typeface="仿宋" panose="02010609060101010101" charset="-122"/>
                          <a:cs typeface="仿宋" panose="02010609060101010101" charset="-122"/>
                        </a:rPr>
                        <a:t>工作总结 </a:t>
                      </a:r>
                      <a:endParaRPr lang="en-US" altLang="en-US" sz="1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800" b="0">
                          <a:latin typeface="仿宋" panose="02010609060101010101" charset="-122"/>
                          <a:ea typeface="仿宋" panose="02010609060101010101" charset="-122"/>
                          <a:cs typeface="仿宋" panose="02010609060101010101" charset="-122"/>
                        </a:rPr>
                        <a:t>提交1份学校能力提升工程2.0项目“整校推进”工作总结（图文并茂，要呈现通过研修学校在信息化方面取得成绩），得10分；。在平台整校推进处进行提交。</a:t>
                      </a:r>
                      <a:endParaRPr lang="en-US" altLang="en-US" sz="1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800" b="0">
                          <a:latin typeface="仿宋" panose="02010609060101010101" charset="-122"/>
                          <a:ea typeface="仿宋" panose="02010609060101010101" charset="-122"/>
                          <a:cs typeface="仿宋" panose="02010609060101010101" charset="-122"/>
                        </a:rPr>
                        <a:t>10</a:t>
                      </a:r>
                      <a:endParaRPr lang="en-US" altLang="en-US" sz="1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800" b="0">
                          <a:latin typeface="仿宋" panose="02010609060101010101" charset="-122"/>
                          <a:ea typeface="仿宋" panose="02010609060101010101" charset="-122"/>
                          <a:cs typeface="仿宋" panose="02010609060101010101" charset="-122"/>
                        </a:rPr>
                        <a:t>项目管理团队</a:t>
                      </a:r>
                      <a:endParaRPr lang="en-US" altLang="en-US" sz="1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 name="图片 3"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66370" y="1221740"/>
          <a:ext cx="8810625" cy="5289550"/>
        </p:xfrm>
        <a:graphic>
          <a:graphicData uri="http://schemas.openxmlformats.org/drawingml/2006/table">
            <a:tbl>
              <a:tblPr firstRow="1" bandRow="1">
                <a:tableStyleId>{5940675A-B579-460E-94D1-54222C63F5DA}</a:tableStyleId>
              </a:tblPr>
              <a:tblGrid>
                <a:gridCol w="617855"/>
                <a:gridCol w="1123315"/>
                <a:gridCol w="3949065"/>
                <a:gridCol w="654685"/>
                <a:gridCol w="2465705"/>
              </a:tblGrid>
              <a:tr h="281940">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序号</a:t>
                      </a:r>
                      <a:endParaRPr lang="zh-CN" altLang="en-US" sz="1800" b="1">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zh-CN" altLang="en-US" sz="1800" b="1">
                          <a:latin typeface="仿宋" panose="02010609060101010101" charset="-122"/>
                          <a:ea typeface="仿宋" panose="02010609060101010101" charset="-122"/>
                          <a:cs typeface="仿宋" panose="02010609060101010101" charset="-122"/>
                        </a:rPr>
                        <a:t>考评内容</a:t>
                      </a:r>
                      <a:endParaRPr lang="zh-CN" altLang="en-US" sz="1800" b="1">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zh-CN" altLang="en-US" sz="1800" b="1">
                          <a:latin typeface="仿宋" panose="02010609060101010101" charset="-122"/>
                          <a:ea typeface="仿宋" panose="02010609060101010101" charset="-122"/>
                          <a:cs typeface="仿宋" panose="02010609060101010101" charset="-122"/>
                        </a:rPr>
                        <a:t>考评标准</a:t>
                      </a:r>
                      <a:endParaRPr lang="zh-CN" altLang="en-US" sz="1800" b="1">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zh-CN" altLang="en-US" sz="1800" b="1">
                          <a:latin typeface="仿宋" panose="02010609060101010101" charset="-122"/>
                          <a:ea typeface="仿宋" panose="02010609060101010101" charset="-122"/>
                          <a:cs typeface="仿宋" panose="02010609060101010101" charset="-122"/>
                        </a:rPr>
                        <a:t>分值</a:t>
                      </a:r>
                      <a:endParaRPr lang="zh-CN" altLang="en-US" sz="1800" b="1">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zh-CN" altLang="en-US" sz="1800" b="1">
                          <a:latin typeface="仿宋" panose="02010609060101010101" charset="-122"/>
                          <a:ea typeface="仿宋" panose="02010609060101010101" charset="-122"/>
                          <a:cs typeface="仿宋" panose="02010609060101010101" charset="-122"/>
                        </a:rPr>
                        <a:t>考评人</a:t>
                      </a:r>
                      <a:endParaRPr lang="zh-CN" altLang="en-US" sz="1800" b="1">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6760">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1</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fontAlgn="auto">
                        <a:buClrTx/>
                        <a:buSzTx/>
                        <a:buFontTx/>
                        <a:buNone/>
                      </a:pPr>
                      <a:r>
                        <a:rPr lang="en-US" sz="1600">
                          <a:latin typeface="仿宋" panose="02010609060101010101" charset="-122"/>
                          <a:ea typeface="仿宋" panose="02010609060101010101" charset="-122"/>
                          <a:cs typeface="仿宋" panose="02010609060101010101" charset="-122"/>
                        </a:rPr>
                        <a:t>个人研修计划</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参训学员围绕此次信息化2.0项目培训要求提交1篇个人研修计划，在平台个人研修处按照模板提交；</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endParaRPr lang="en-US" sz="1600">
                        <a:latin typeface="仿宋" panose="02010609060101010101" charset="-122"/>
                        <a:ea typeface="仿宋" panose="02010609060101010101" charset="-122"/>
                        <a:cs typeface="仿宋" panose="02010609060101010101" charset="-122"/>
                      </a:endParaRPr>
                    </a:p>
                    <a:p>
                      <a:pPr algn="ctr">
                        <a:buClrTx/>
                        <a:buSzTx/>
                        <a:buFontTx/>
                        <a:buNone/>
                      </a:pPr>
                      <a:r>
                        <a:rPr lang="en-US" sz="1600">
                          <a:latin typeface="仿宋" panose="02010609060101010101" charset="-122"/>
                          <a:ea typeface="仿宋" panose="02010609060101010101" charset="-122"/>
                          <a:cs typeface="仿宋" panose="02010609060101010101" charset="-122"/>
                        </a:rPr>
                        <a:t>10</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项目组审核平台统计</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47090">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2</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网络研修 </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 围绕所选能力点2个或以上自主选择，网络课程学习时间累积达600分钟计30分。低于600分钟，本项不得分；</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endParaRPr lang="en-US" sz="1600">
                        <a:latin typeface="仿宋" panose="02010609060101010101" charset="-122"/>
                        <a:ea typeface="仿宋" panose="02010609060101010101" charset="-122"/>
                        <a:cs typeface="仿宋" panose="02010609060101010101" charset="-122"/>
                      </a:endParaRPr>
                    </a:p>
                    <a:p>
                      <a:pPr algn="ctr">
                        <a:buClrTx/>
                        <a:buSzTx/>
                        <a:buFontTx/>
                        <a:buNone/>
                      </a:pPr>
                      <a:r>
                        <a:rPr lang="en-US" sz="1600">
                          <a:latin typeface="仿宋" panose="02010609060101010101" charset="-122"/>
                          <a:ea typeface="仿宋" panose="02010609060101010101" charset="-122"/>
                          <a:cs typeface="仿宋" panose="02010609060101010101" charset="-122"/>
                        </a:rPr>
                        <a:t>30</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endParaRPr lang="en-US" sz="1600">
                        <a:latin typeface="仿宋" panose="02010609060101010101" charset="-122"/>
                        <a:ea typeface="仿宋" panose="02010609060101010101" charset="-122"/>
                        <a:cs typeface="仿宋" panose="02010609060101010101" charset="-122"/>
                      </a:endParaRPr>
                    </a:p>
                    <a:p>
                      <a:pPr algn="ctr">
                        <a:buClrTx/>
                        <a:buSzTx/>
                        <a:buFontTx/>
                        <a:buNone/>
                      </a:pPr>
                      <a:r>
                        <a:rPr lang="en-US" sz="1600">
                          <a:latin typeface="仿宋" panose="02010609060101010101" charset="-122"/>
                          <a:ea typeface="仿宋" panose="02010609060101010101" charset="-122"/>
                          <a:cs typeface="仿宋" panose="02010609060101010101" charset="-122"/>
                        </a:rPr>
                        <a:t>平台自动统计</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45920">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3</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校本研修</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积极参与学校、教研组组织的线下培训、教研活动，并按管理团队发布的提交资料要求完成相应的资料提交，提交资料管理团队批阅通过后得30分，不提交不得分。在平台校本研修活动成果处按照要求提交：1.教师参与教研组有关本学科信息化创新教学教研活动发言记录至少1次；2.教师在教研组内开展信息化授课活动资料至少1套（教学、课件、教学反思、教研组其他教师对本节课信息技术创新应用授课情况的听评课记录等）；3.教师参与学校他教师信息化教学的听评课记录至少3篇；4.教师个人提升工程2.0研修总结；5.个人研修过程中的特色创新活动资料（加分项）。</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30</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600">
                          <a:latin typeface="仿宋" panose="02010609060101010101" charset="-122"/>
                          <a:ea typeface="仿宋" panose="02010609060101010101" charset="-122"/>
                          <a:cs typeface="仿宋" panose="02010609060101010101" charset="-122"/>
                        </a:rPr>
                        <a:t>学校管理团队审核批阅，平台根据批阅情况自动统计</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909955" y="883920"/>
            <a:ext cx="6927215" cy="368300"/>
          </a:xfrm>
          <a:prstGeom prst="rect">
            <a:avLst/>
          </a:prstGeom>
          <a:noFill/>
        </p:spPr>
        <p:txBody>
          <a:bodyPr wrap="square" rtlCol="0">
            <a:spAutoFit/>
          </a:bodyPr>
          <a:lstStyle/>
          <a:p>
            <a:r>
              <a:rPr lang="zh-CN" altLang="en-US">
                <a:latin typeface="楷体" panose="02010609060101010101" charset="-122"/>
                <a:ea typeface="楷体" panose="02010609060101010101" charset="-122"/>
                <a:cs typeface="楷体" panose="02010609060101010101" charset="-122"/>
                <a:sym typeface="+mn-ea"/>
              </a:rPr>
              <a:t>本项目为线上线下结合的混合式培训项目，满分100分，</a:t>
            </a:r>
            <a:r>
              <a:rPr lang="en-US" altLang="zh-CN">
                <a:latin typeface="楷体" panose="02010609060101010101" charset="-122"/>
                <a:ea typeface="楷体" panose="02010609060101010101" charset="-122"/>
                <a:cs typeface="楷体" panose="02010609060101010101" charset="-122"/>
                <a:sym typeface="+mn-ea"/>
              </a:rPr>
              <a:t>8</a:t>
            </a:r>
            <a:r>
              <a:rPr lang="zh-CN" altLang="en-US">
                <a:latin typeface="楷体" panose="02010609060101010101" charset="-122"/>
                <a:ea typeface="楷体" panose="02010609060101010101" charset="-122"/>
                <a:cs typeface="楷体" panose="02010609060101010101" charset="-122"/>
                <a:sym typeface="+mn-ea"/>
              </a:rPr>
              <a:t>0分合格。</a:t>
            </a:r>
            <a:endParaRPr lang="zh-CN" altLang="en-US"/>
          </a:p>
        </p:txBody>
      </p:sp>
      <p:sp>
        <p:nvSpPr>
          <p:cNvPr id="31" name="文本框 30"/>
          <p:cNvSpPr txBox="1"/>
          <p:nvPr/>
        </p:nvSpPr>
        <p:spPr>
          <a:xfrm>
            <a:off x="2145665" y="239395"/>
            <a:ext cx="3726815" cy="583565"/>
          </a:xfrm>
          <a:prstGeom prst="rect">
            <a:avLst/>
          </a:prstGeom>
          <a:noFill/>
        </p:spPr>
        <p:txBody>
          <a:bodyPr wrap="square" rtlCol="0">
            <a:spAutoFit/>
            <a:scene3d>
              <a:camera prst="orthographicFront"/>
              <a:lightRig rig="threePt" dir="t"/>
            </a:scene3d>
          </a:bodyPr>
          <a:lstStyle/>
          <a:p>
            <a:pPr algn="ctr"/>
            <a:r>
              <a:rPr lang="zh-CN" altLang="en-US" sz="3200" b="1">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学员考核方案</a:t>
            </a:r>
            <a:endParaRPr lang="zh-CN" alt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86995" y="1339215"/>
          <a:ext cx="8969375" cy="4239260"/>
        </p:xfrm>
        <a:graphic>
          <a:graphicData uri="http://schemas.openxmlformats.org/drawingml/2006/table">
            <a:tbl>
              <a:tblPr firstRow="1" bandRow="1">
                <a:tableStyleId>{5940675A-B579-460E-94D1-54222C63F5DA}</a:tableStyleId>
              </a:tblPr>
              <a:tblGrid>
                <a:gridCol w="631825"/>
                <a:gridCol w="1292225"/>
                <a:gridCol w="3892550"/>
                <a:gridCol w="929640"/>
                <a:gridCol w="2223135"/>
              </a:tblGrid>
              <a:tr h="925830">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序号</a:t>
                      </a:r>
                      <a:endParaRPr lang="zh-CN" altLang="en-US" sz="1800" b="1">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考评内容</a:t>
                      </a:r>
                      <a:endParaRPr lang="en-US" sz="1800" b="1">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考评标准</a:t>
                      </a:r>
                      <a:endParaRPr lang="en-US" sz="1800" b="1">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满分</a:t>
                      </a:r>
                      <a:endParaRPr lang="en-US" sz="1800" b="1">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考评人</a:t>
                      </a:r>
                      <a:endParaRPr lang="zh-CN" altLang="en-US" sz="1800" b="1">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13430">
                <a:tc>
                  <a:txBody>
                    <a:bodyPr/>
                    <a:lstStyle/>
                    <a:p>
                      <a:pPr algn="ctr">
                        <a:buNone/>
                      </a:pPr>
                      <a:r>
                        <a:rPr lang="en-US" sz="1600">
                          <a:latin typeface="仿宋" panose="02010609060101010101" charset="-122"/>
                          <a:ea typeface="仿宋" panose="02010609060101010101" charset="-122"/>
                          <a:cs typeface="仿宋" panose="02010609060101010101" charset="-122"/>
                        </a:rPr>
                        <a:t>4</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600">
                          <a:latin typeface="仿宋" panose="02010609060101010101" charset="-122"/>
                          <a:ea typeface="仿宋" panose="02010609060101010101" charset="-122"/>
                          <a:cs typeface="仿宋" panose="02010609060101010101" charset="-122"/>
                        </a:rPr>
                        <a:t>能力点认证</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600">
                          <a:latin typeface="仿宋" panose="02010609060101010101" charset="-122"/>
                          <a:ea typeface="仿宋" panose="02010609060101010101" charset="-122"/>
                          <a:cs typeface="仿宋" panose="02010609060101010101" charset="-122"/>
                        </a:rPr>
                        <a:t>依照所选能力点，按照考核要求教师要至少提交1个基于问题解决的、与本校信息化教学环境相适应的信息化教育教学应用成果，包括1节完整的课堂实录、教学设计、教学课件、教学反思等内容。2个或2个以上同伴互学互评后，自动提交管理团队认证，材料提交完整得20分，被认证为“优秀”加10分，“合格”加6分，“不合格”不加分，未提交不得分；在平台能力点认证互学互评处操作。</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600">
                          <a:latin typeface="仿宋" panose="02010609060101010101" charset="-122"/>
                          <a:ea typeface="仿宋" panose="02010609060101010101" charset="-122"/>
                          <a:cs typeface="仿宋" panose="02010609060101010101" charset="-122"/>
                        </a:rPr>
                        <a:t>30</a:t>
                      </a:r>
                      <a:endParaRPr lang="en-US" sz="1600">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latin typeface="仿宋" panose="02010609060101010101" charset="-122"/>
                          <a:ea typeface="仿宋" panose="02010609060101010101" charset="-122"/>
                          <a:cs typeface="仿宋" panose="02010609060101010101" charset="-122"/>
                        </a:rPr>
                        <a:t>学校管理团队审核认证，平台根据认证结果自动统计</a:t>
                      </a:r>
                      <a:endParaRPr lang="zh-CN" altLang="en-US" sz="1600">
                        <a:latin typeface="仿宋" panose="02010609060101010101" charset="-122"/>
                        <a:ea typeface="仿宋" panose="02010609060101010101" charset="-122"/>
                        <a:cs typeface="仿宋" panose="02010609060101010101" charset="-122"/>
                      </a:endParaRPr>
                    </a:p>
                  </a:txBody>
                  <a:tcPr marL="46990" marR="46990" marT="46990" marB="469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 name="图片 3"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225030" y="5250815"/>
            <a:ext cx="191770" cy="368300"/>
          </a:xfrm>
          <a:prstGeom prst="rect">
            <a:avLst/>
          </a:prstGeom>
          <a:solidFill>
            <a:schemeClr val="accent2"/>
          </a:solidFill>
        </p:spPr>
        <p:txBody>
          <a:bodyPr wrap="square" rtlCol="0">
            <a:spAutoFit/>
          </a:bodyPr>
          <a:lstStyle/>
          <a:p>
            <a:r>
              <a:rPr lang="en-US" sz="1800" b="1">
                <a:latin typeface="黑体" panose="02010609060101010101" pitchFamily="49" charset="-122"/>
                <a:ea typeface="黑体" panose="02010609060101010101" pitchFamily="49" charset="-122"/>
              </a:rPr>
              <a:t>3</a:t>
            </a:r>
            <a:endParaRPr lang="en-US" sz="1800" b="1">
              <a:latin typeface="黑体" panose="02010609060101010101" pitchFamily="49" charset="-122"/>
              <a:ea typeface="黑体" panose="02010609060101010101" pitchFamily="49" charset="-122"/>
            </a:endParaRPr>
          </a:p>
        </p:txBody>
      </p:sp>
      <p:sp>
        <p:nvSpPr>
          <p:cNvPr id="3" name="文本框 2"/>
          <p:cNvSpPr txBox="1"/>
          <p:nvPr/>
        </p:nvSpPr>
        <p:spPr>
          <a:xfrm>
            <a:off x="2599055" y="299720"/>
            <a:ext cx="3216275" cy="583565"/>
          </a:xfrm>
          <a:prstGeom prst="rect">
            <a:avLst/>
          </a:prstGeom>
          <a:noFill/>
        </p:spPr>
        <p:txBody>
          <a:bodyPr wrap="square" rtlCol="0">
            <a:spAutoFit/>
          </a:bodyPr>
          <a:lstStyle/>
          <a:p>
            <a:r>
              <a:rPr lang="zh-CN" altLang="en-US" sz="3200" b="1">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考核方案梳理</a:t>
            </a:r>
            <a:endParaRPr lang="zh-CN" altLang="en-US" sz="3200" b="1">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323850" y="1052830"/>
            <a:ext cx="8676640" cy="5492750"/>
          </a:xfrm>
          <a:prstGeom prst="rect">
            <a:avLst/>
          </a:prstGeom>
          <a:noFill/>
        </p:spPr>
        <p:txBody>
          <a:bodyPr wrap="square" rtlCol="0">
            <a:spAutoFit/>
          </a:bodyPr>
          <a:p>
            <a:pPr>
              <a:lnSpc>
                <a:spcPct val="150000"/>
              </a:lnSpc>
            </a:pPr>
            <a:r>
              <a:rPr lang="en-US" altLang="zh-CN">
                <a:solidFill>
                  <a:schemeClr val="accent1"/>
                </a:solidFill>
                <a:latin typeface="仿宋_GB2312" panose="02010609030101010101" charset="-122"/>
                <a:ea typeface="仿宋_GB2312" panose="02010609030101010101" charset="-122"/>
                <a:cs typeface="仿宋_GB2312" panose="02010609030101010101" charset="-122"/>
                <a:sym typeface="+mn-ea"/>
              </a:rPr>
              <a:t>1</a:t>
            </a:r>
            <a:r>
              <a:rPr lang="zh-CN" altLang="en-US">
                <a:solidFill>
                  <a:schemeClr val="accent1"/>
                </a:solidFill>
                <a:latin typeface="仿宋_GB2312" panose="02010609030101010101" charset="-122"/>
                <a:ea typeface="仿宋_GB2312" panose="02010609030101010101" charset="-122"/>
                <a:cs typeface="仿宋_GB2312" panose="02010609030101010101" charset="-122"/>
                <a:sym typeface="+mn-ea"/>
              </a:rPr>
              <a:t>、校长在平台上传</a:t>
            </a:r>
            <a:r>
              <a:rPr lang="en-US" altLang="zh-CN">
                <a:solidFill>
                  <a:schemeClr val="accent1"/>
                </a:solidFill>
                <a:latin typeface="仿宋_GB2312" panose="02010609030101010101" charset="-122"/>
                <a:ea typeface="仿宋_GB2312" panose="02010609030101010101" charset="-122"/>
                <a:cs typeface="仿宋_GB2312" panose="02010609030101010101" charset="-122"/>
                <a:sym typeface="+mn-ea"/>
              </a:rPr>
              <a:t>“</a:t>
            </a:r>
            <a:r>
              <a:rPr lang="zh-CN" altLang="en-US">
                <a:solidFill>
                  <a:schemeClr val="accent1"/>
                </a:solidFill>
                <a:latin typeface="仿宋_GB2312" panose="02010609030101010101" charset="-122"/>
                <a:ea typeface="仿宋_GB2312" panose="02010609030101010101" charset="-122"/>
                <a:cs typeface="仿宋_GB2312" panose="02010609030101010101" charset="-122"/>
                <a:sym typeface="+mn-ea"/>
              </a:rPr>
              <a:t>整校推进发展规划</a:t>
            </a:r>
            <a:r>
              <a:rPr lang="en-US" altLang="zh-CN">
                <a:solidFill>
                  <a:schemeClr val="accent1"/>
                </a:solidFill>
                <a:latin typeface="仿宋_GB2312" panose="02010609030101010101" charset="-122"/>
                <a:ea typeface="仿宋_GB2312" panose="02010609030101010101" charset="-122"/>
                <a:cs typeface="仿宋_GB2312" panose="02010609030101010101" charset="-122"/>
                <a:sym typeface="+mn-ea"/>
              </a:rPr>
              <a:t>”</a:t>
            </a:r>
            <a:r>
              <a:rPr lang="zh-CN" altLang="en-US">
                <a:solidFill>
                  <a:schemeClr val="accent1"/>
                </a:solidFill>
                <a:latin typeface="仿宋_GB2312" panose="02010609030101010101" charset="-122"/>
                <a:ea typeface="仿宋_GB2312" panose="02010609030101010101" charset="-122"/>
                <a:cs typeface="仿宋_GB2312" panose="02010609030101010101" charset="-122"/>
                <a:sym typeface="+mn-ea"/>
              </a:rPr>
              <a:t>。</a:t>
            </a:r>
            <a:endParaRPr lang="en-US" altLang="zh-CN">
              <a:solidFill>
                <a:schemeClr val="accent1"/>
              </a:solidFill>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a:solidFill>
                  <a:srgbClr val="FF0000"/>
                </a:solidFill>
                <a:latin typeface="仿宋_GB2312" panose="02010609030101010101" charset="-122"/>
                <a:ea typeface="仿宋_GB2312" panose="02010609030101010101" charset="-122"/>
                <a:cs typeface="仿宋_GB2312" panose="02010609030101010101" charset="-122"/>
                <a:sym typeface="+mn-ea"/>
              </a:rPr>
              <a:t>2</a:t>
            </a:r>
            <a:r>
              <a:rPr lang="zh-CN" altLang="en-US">
                <a:solidFill>
                  <a:srgbClr val="FF0000"/>
                </a:solidFill>
                <a:latin typeface="仿宋_GB2312" panose="02010609030101010101" charset="-122"/>
                <a:ea typeface="仿宋_GB2312" panose="02010609030101010101" charset="-122"/>
                <a:cs typeface="仿宋_GB2312" panose="02010609030101010101" charset="-122"/>
                <a:sym typeface="+mn-ea"/>
              </a:rPr>
              <a:t>、教务主任组织本校的三次校本研修活动，提交</a:t>
            </a:r>
            <a:r>
              <a:rPr lang="en-US" altLang="zh-CN">
                <a:solidFill>
                  <a:srgbClr val="FF0000"/>
                </a:solidFill>
                <a:latin typeface="仿宋_GB2312" panose="02010609030101010101" charset="-122"/>
                <a:ea typeface="仿宋_GB2312" panose="02010609030101010101" charset="-122"/>
                <a:cs typeface="仿宋_GB2312" panose="02010609030101010101" charset="-122"/>
                <a:sym typeface="+mn-ea"/>
              </a:rPr>
              <a:t>3</a:t>
            </a:r>
            <a:r>
              <a:rPr lang="zh-CN" altLang="en-US">
                <a:solidFill>
                  <a:srgbClr val="FF0000"/>
                </a:solidFill>
                <a:latin typeface="仿宋_GB2312" panose="02010609030101010101" charset="-122"/>
                <a:ea typeface="仿宋_GB2312" panose="02010609030101010101" charset="-122"/>
                <a:cs typeface="仿宋_GB2312" panose="02010609030101010101" charset="-122"/>
                <a:sym typeface="+mn-ea"/>
              </a:rPr>
              <a:t>篇校本研修简报。</a:t>
            </a:r>
            <a:endParaRPr lang="zh-CN" altLang="en-US">
              <a:solidFill>
                <a:srgbClr val="FF0000"/>
              </a:solidFill>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a:solidFill>
                  <a:srgbClr val="FF0000"/>
                </a:solidFill>
                <a:latin typeface="仿宋_GB2312" panose="02010609030101010101" charset="-122"/>
                <a:ea typeface="仿宋_GB2312" panose="02010609030101010101" charset="-122"/>
                <a:cs typeface="仿宋_GB2312" panose="02010609030101010101" charset="-122"/>
                <a:sym typeface="+mn-ea"/>
              </a:rPr>
              <a:t>3</a:t>
            </a:r>
            <a:r>
              <a:rPr lang="zh-CN" altLang="en-US">
                <a:solidFill>
                  <a:srgbClr val="FF0000"/>
                </a:solidFill>
                <a:latin typeface="仿宋_GB2312" panose="02010609030101010101" charset="-122"/>
                <a:ea typeface="仿宋_GB2312" panose="02010609030101010101" charset="-122"/>
                <a:cs typeface="仿宋_GB2312" panose="02010609030101010101" charset="-122"/>
                <a:sym typeface="+mn-ea"/>
              </a:rPr>
              <a:t>、教务主任提交</a:t>
            </a:r>
            <a:r>
              <a:rPr lang="en-US" altLang="zh-CN">
                <a:solidFill>
                  <a:srgbClr val="FF0000"/>
                </a:solidFill>
                <a:latin typeface="仿宋_GB2312" panose="02010609030101010101" charset="-122"/>
                <a:ea typeface="仿宋_GB2312" panose="02010609030101010101" charset="-122"/>
                <a:cs typeface="仿宋_GB2312" panose="02010609030101010101" charset="-122"/>
                <a:sym typeface="+mn-ea"/>
              </a:rPr>
              <a:t>1</a:t>
            </a:r>
            <a:r>
              <a:rPr lang="zh-CN" altLang="en-US">
                <a:solidFill>
                  <a:srgbClr val="FF0000"/>
                </a:solidFill>
                <a:latin typeface="仿宋_GB2312" panose="02010609030101010101" charset="-122"/>
                <a:ea typeface="仿宋_GB2312" panose="02010609030101010101" charset="-122"/>
                <a:cs typeface="仿宋_GB2312" panose="02010609030101010101" charset="-122"/>
                <a:sym typeface="+mn-ea"/>
              </a:rPr>
              <a:t>份学校能力提升工程</a:t>
            </a:r>
            <a:r>
              <a:rPr lang="en-US" altLang="zh-CN">
                <a:solidFill>
                  <a:srgbClr val="FF0000"/>
                </a:solidFill>
                <a:latin typeface="仿宋_GB2312" panose="02010609030101010101" charset="-122"/>
                <a:ea typeface="仿宋_GB2312" panose="02010609030101010101" charset="-122"/>
                <a:cs typeface="仿宋_GB2312" panose="02010609030101010101" charset="-122"/>
                <a:sym typeface="+mn-ea"/>
              </a:rPr>
              <a:t>2.0</a:t>
            </a:r>
            <a:r>
              <a:rPr lang="zh-CN" altLang="en-US">
                <a:solidFill>
                  <a:srgbClr val="FF0000"/>
                </a:solidFill>
                <a:latin typeface="仿宋_GB2312" panose="02010609030101010101" charset="-122"/>
                <a:ea typeface="仿宋_GB2312" panose="02010609030101010101" charset="-122"/>
                <a:cs typeface="仿宋_GB2312" panose="02010609030101010101" charset="-122"/>
                <a:sym typeface="+mn-ea"/>
              </a:rPr>
              <a:t>项目</a:t>
            </a:r>
            <a:r>
              <a:rPr lang="en-US" altLang="zh-CN">
                <a:solidFill>
                  <a:srgbClr val="FF0000"/>
                </a:solidFill>
                <a:latin typeface="仿宋_GB2312" panose="02010609030101010101" charset="-122"/>
                <a:ea typeface="仿宋_GB2312" panose="02010609030101010101" charset="-122"/>
                <a:cs typeface="仿宋_GB2312" panose="02010609030101010101" charset="-122"/>
                <a:sym typeface="+mn-ea"/>
              </a:rPr>
              <a:t>“</a:t>
            </a:r>
            <a:r>
              <a:rPr lang="zh-CN" altLang="en-US">
                <a:solidFill>
                  <a:srgbClr val="FF0000"/>
                </a:solidFill>
                <a:latin typeface="仿宋_GB2312" panose="02010609030101010101" charset="-122"/>
                <a:ea typeface="仿宋_GB2312" panose="02010609030101010101" charset="-122"/>
                <a:cs typeface="仿宋_GB2312" panose="02010609030101010101" charset="-122"/>
                <a:sym typeface="+mn-ea"/>
              </a:rPr>
              <a:t>整校推进</a:t>
            </a:r>
            <a:r>
              <a:rPr lang="en-US" altLang="zh-CN">
                <a:solidFill>
                  <a:srgbClr val="FF0000"/>
                </a:solidFill>
                <a:latin typeface="仿宋_GB2312" panose="02010609030101010101" charset="-122"/>
                <a:ea typeface="仿宋_GB2312" panose="02010609030101010101" charset="-122"/>
                <a:cs typeface="仿宋_GB2312" panose="02010609030101010101" charset="-122"/>
                <a:sym typeface="+mn-ea"/>
              </a:rPr>
              <a:t>”</a:t>
            </a:r>
            <a:r>
              <a:rPr lang="zh-CN" altLang="en-US">
                <a:solidFill>
                  <a:srgbClr val="FF0000"/>
                </a:solidFill>
                <a:latin typeface="仿宋_GB2312" panose="02010609030101010101" charset="-122"/>
                <a:ea typeface="仿宋_GB2312" panose="02010609030101010101" charset="-122"/>
                <a:cs typeface="仿宋_GB2312" panose="02010609030101010101" charset="-122"/>
                <a:sym typeface="+mn-ea"/>
              </a:rPr>
              <a:t>工作总结。</a:t>
            </a:r>
            <a:endParaRPr lang="zh-CN" altLang="en-US">
              <a:solidFill>
                <a:srgbClr val="FF0000"/>
              </a:solidFill>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a:solidFill>
                  <a:srgbClr val="7030A0"/>
                </a:solidFill>
                <a:latin typeface="仿宋_GB2312" panose="02010609030101010101" charset="-122"/>
                <a:ea typeface="仿宋_GB2312" panose="02010609030101010101" charset="-122"/>
                <a:cs typeface="仿宋_GB2312" panose="02010609030101010101" charset="-122"/>
                <a:sym typeface="+mn-ea"/>
              </a:rPr>
              <a:t>4</a:t>
            </a:r>
            <a:r>
              <a:rPr lang="zh-CN" altLang="en-US">
                <a:solidFill>
                  <a:srgbClr val="7030A0"/>
                </a:solidFill>
                <a:latin typeface="仿宋_GB2312" panose="02010609030101010101" charset="-122"/>
                <a:ea typeface="仿宋_GB2312" panose="02010609030101010101" charset="-122"/>
                <a:cs typeface="仿宋_GB2312" panose="02010609030101010101" charset="-122"/>
                <a:sym typeface="+mn-ea"/>
              </a:rPr>
              <a:t>、业务骨干对本校老师参与的校本研修活动提交的资料，进行批阅审核。</a:t>
            </a:r>
            <a:endParaRPr lang="zh-CN" altLang="en-US">
              <a:solidFill>
                <a:srgbClr val="7030A0"/>
              </a:solidFill>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a:solidFill>
                  <a:srgbClr val="7030A0"/>
                </a:solidFill>
                <a:latin typeface="仿宋_GB2312" panose="02010609030101010101" charset="-122"/>
                <a:ea typeface="仿宋_GB2312" panose="02010609030101010101" charset="-122"/>
                <a:cs typeface="仿宋_GB2312" panose="02010609030101010101" charset="-122"/>
                <a:sym typeface="+mn-ea"/>
              </a:rPr>
              <a:t>5</a:t>
            </a:r>
            <a:r>
              <a:rPr lang="zh-CN" altLang="en-US">
                <a:solidFill>
                  <a:srgbClr val="7030A0"/>
                </a:solidFill>
                <a:latin typeface="仿宋_GB2312" panose="02010609030101010101" charset="-122"/>
                <a:ea typeface="仿宋_GB2312" panose="02010609030101010101" charset="-122"/>
                <a:cs typeface="仿宋_GB2312" panose="02010609030101010101" charset="-122"/>
                <a:sym typeface="+mn-ea"/>
              </a:rPr>
              <a:t>、业务骨干以简报的形式提交组织校本研修活动过程性资料（包括会议简报、教研记录、听评课记录、教研组互评及学校校本研修考核等资料），要体现出校本研修的真实问题与真实成效。</a:t>
            </a:r>
            <a:endParaRPr lang="zh-CN" altLang="en-US">
              <a:solidFill>
                <a:srgbClr val="7030A0"/>
              </a:solidFill>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a:solidFill>
                  <a:srgbClr val="7030A0"/>
                </a:solidFill>
                <a:latin typeface="仿宋_GB2312" panose="02010609030101010101" charset="-122"/>
                <a:ea typeface="仿宋_GB2312" panose="02010609030101010101" charset="-122"/>
                <a:cs typeface="仿宋_GB2312" panose="02010609030101010101" charset="-122"/>
                <a:sym typeface="+mn-ea"/>
              </a:rPr>
              <a:t>6</a:t>
            </a:r>
            <a:r>
              <a:rPr lang="zh-CN" altLang="en-US">
                <a:solidFill>
                  <a:srgbClr val="7030A0"/>
                </a:solidFill>
                <a:latin typeface="仿宋_GB2312" panose="02010609030101010101" charset="-122"/>
                <a:ea typeface="仿宋_GB2312" panose="02010609030101010101" charset="-122"/>
                <a:cs typeface="仿宋_GB2312" panose="02010609030101010101" charset="-122"/>
                <a:sym typeface="+mn-ea"/>
              </a:rPr>
              <a:t>、业务骨干根据评分标准，对参训学员提交的能力点测评考核资料进行批阅。</a:t>
            </a:r>
            <a:endParaRPr lang="zh-CN" altLang="en-US">
              <a:solidFill>
                <a:srgbClr val="7030A0"/>
              </a:solidFill>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a:solidFill>
                  <a:srgbClr val="7030A0"/>
                </a:solidFill>
                <a:latin typeface="仿宋_GB2312" panose="02010609030101010101" charset="-122"/>
                <a:ea typeface="仿宋_GB2312" panose="02010609030101010101" charset="-122"/>
                <a:cs typeface="仿宋_GB2312" panose="02010609030101010101" charset="-122"/>
                <a:sym typeface="+mn-ea"/>
              </a:rPr>
              <a:t>7</a:t>
            </a:r>
            <a:r>
              <a:rPr lang="zh-CN" altLang="en-US">
                <a:solidFill>
                  <a:srgbClr val="7030A0"/>
                </a:solidFill>
                <a:latin typeface="仿宋_GB2312" panose="02010609030101010101" charset="-122"/>
                <a:ea typeface="仿宋_GB2312" panose="02010609030101010101" charset="-122"/>
                <a:cs typeface="仿宋_GB2312" panose="02010609030101010101" charset="-122"/>
                <a:sym typeface="+mn-ea"/>
              </a:rPr>
              <a:t>、业务骨干提交</a:t>
            </a:r>
            <a:r>
              <a:rPr lang="en-US" altLang="zh-CN">
                <a:solidFill>
                  <a:srgbClr val="7030A0"/>
                </a:solidFill>
                <a:latin typeface="仿宋_GB2312" panose="02010609030101010101" charset="-122"/>
                <a:ea typeface="仿宋_GB2312" panose="02010609030101010101" charset="-122"/>
                <a:cs typeface="仿宋_GB2312" panose="02010609030101010101" charset="-122"/>
                <a:sym typeface="+mn-ea"/>
              </a:rPr>
              <a:t>4</a:t>
            </a:r>
            <a:r>
              <a:rPr lang="zh-CN" altLang="en-US">
                <a:solidFill>
                  <a:srgbClr val="7030A0"/>
                </a:solidFill>
                <a:latin typeface="仿宋_GB2312" panose="02010609030101010101" charset="-122"/>
                <a:ea typeface="仿宋_GB2312" panose="02010609030101010101" charset="-122"/>
                <a:cs typeface="仿宋_GB2312" panose="02010609030101010101" charset="-122"/>
                <a:sym typeface="+mn-ea"/>
              </a:rPr>
              <a:t>篇优秀教师案例，</a:t>
            </a:r>
            <a:r>
              <a:rPr lang="en-US" altLang="zh-CN">
                <a:solidFill>
                  <a:srgbClr val="7030A0"/>
                </a:solidFill>
                <a:latin typeface="仿宋_GB2312" panose="02010609030101010101" charset="-122"/>
                <a:ea typeface="仿宋_GB2312" panose="02010609030101010101" charset="-122"/>
                <a:cs typeface="仿宋_GB2312" panose="02010609030101010101" charset="-122"/>
                <a:sym typeface="+mn-ea"/>
              </a:rPr>
              <a:t>1</a:t>
            </a:r>
            <a:r>
              <a:rPr lang="zh-CN" altLang="en-US">
                <a:solidFill>
                  <a:srgbClr val="7030A0"/>
                </a:solidFill>
                <a:latin typeface="仿宋_GB2312" panose="02010609030101010101" charset="-122"/>
                <a:ea typeface="仿宋_GB2312" panose="02010609030101010101" charset="-122"/>
                <a:cs typeface="仿宋_GB2312" panose="02010609030101010101" charset="-122"/>
                <a:sym typeface="+mn-ea"/>
              </a:rPr>
              <a:t>篇优秀教研组案例。</a:t>
            </a:r>
            <a:endParaRPr lang="zh-CN" altLang="en-US">
              <a:solidFill>
                <a:srgbClr val="7030A0"/>
              </a:solidFill>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a:solidFill>
                  <a:srgbClr val="00B050"/>
                </a:solidFill>
                <a:latin typeface="仿宋_GB2312" panose="02010609030101010101" charset="-122"/>
                <a:ea typeface="仿宋_GB2312" panose="02010609030101010101" charset="-122"/>
                <a:cs typeface="仿宋_GB2312" panose="02010609030101010101" charset="-122"/>
                <a:sym typeface="+mn-ea"/>
              </a:rPr>
              <a:t>8</a:t>
            </a:r>
            <a:r>
              <a:rPr lang="zh-CN" altLang="en-US">
                <a:solidFill>
                  <a:srgbClr val="00B050"/>
                </a:solidFill>
                <a:latin typeface="仿宋_GB2312" panose="02010609030101010101" charset="-122"/>
                <a:ea typeface="仿宋_GB2312" panose="02010609030101010101" charset="-122"/>
                <a:cs typeface="仿宋_GB2312" panose="02010609030101010101" charset="-122"/>
                <a:sym typeface="+mn-ea"/>
              </a:rPr>
              <a:t>、教师根据项目要求，结合自身情况制订并提交个人研修规划。</a:t>
            </a:r>
            <a:endParaRPr lang="zh-CN" altLang="en-US">
              <a:solidFill>
                <a:srgbClr val="00B050"/>
              </a:solidFill>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a:solidFill>
                  <a:srgbClr val="00B050"/>
                </a:solidFill>
                <a:latin typeface="仿宋_GB2312" panose="02010609030101010101" charset="-122"/>
                <a:ea typeface="仿宋_GB2312" panose="02010609030101010101" charset="-122"/>
                <a:cs typeface="仿宋_GB2312" panose="02010609030101010101" charset="-122"/>
                <a:sym typeface="+mn-ea"/>
              </a:rPr>
              <a:t>9</a:t>
            </a:r>
            <a:r>
              <a:rPr lang="zh-CN" altLang="en-US">
                <a:solidFill>
                  <a:srgbClr val="00B050"/>
                </a:solidFill>
                <a:latin typeface="仿宋_GB2312" panose="02010609030101010101" charset="-122"/>
                <a:ea typeface="仿宋_GB2312" panose="02010609030101010101" charset="-122"/>
                <a:cs typeface="仿宋_GB2312" panose="02010609030101010101" charset="-122"/>
                <a:sym typeface="+mn-ea"/>
              </a:rPr>
              <a:t>、教师登录平台根据学校选择的环境来选择能力点，并进行网络学习。</a:t>
            </a:r>
            <a:endParaRPr lang="zh-CN" altLang="en-US">
              <a:solidFill>
                <a:srgbClr val="00B050"/>
              </a:solidFill>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a:solidFill>
                  <a:srgbClr val="00B050"/>
                </a:solidFill>
                <a:latin typeface="仿宋_GB2312" panose="02010609030101010101" charset="-122"/>
                <a:ea typeface="仿宋_GB2312" panose="02010609030101010101" charset="-122"/>
                <a:cs typeface="仿宋_GB2312" panose="02010609030101010101" charset="-122"/>
                <a:sym typeface="+mn-ea"/>
              </a:rPr>
              <a:t>10</a:t>
            </a:r>
            <a:r>
              <a:rPr lang="zh-CN" altLang="en-US">
                <a:solidFill>
                  <a:srgbClr val="00B050"/>
                </a:solidFill>
                <a:latin typeface="仿宋_GB2312" panose="02010609030101010101" charset="-122"/>
                <a:ea typeface="仿宋_GB2312" panose="02010609030101010101" charset="-122"/>
                <a:cs typeface="仿宋_GB2312" panose="02010609030101010101" charset="-122"/>
                <a:sym typeface="+mn-ea"/>
              </a:rPr>
              <a:t>、教师根据平台要求，再能力点认证处提交</a:t>
            </a:r>
            <a:r>
              <a:rPr lang="en-US" altLang="zh-CN">
                <a:solidFill>
                  <a:srgbClr val="00B050"/>
                </a:solidFill>
                <a:latin typeface="仿宋_GB2312" panose="02010609030101010101" charset="-122"/>
                <a:ea typeface="仿宋_GB2312" panose="02010609030101010101" charset="-122"/>
                <a:cs typeface="仿宋_GB2312" panose="02010609030101010101" charset="-122"/>
                <a:sym typeface="+mn-ea"/>
              </a:rPr>
              <a:t>2</a:t>
            </a:r>
            <a:r>
              <a:rPr lang="zh-CN" altLang="en-US">
                <a:solidFill>
                  <a:srgbClr val="00B050"/>
                </a:solidFill>
                <a:latin typeface="仿宋_GB2312" panose="02010609030101010101" charset="-122"/>
                <a:ea typeface="仿宋_GB2312" panose="02010609030101010101" charset="-122"/>
                <a:cs typeface="仿宋_GB2312" panose="02010609030101010101" charset="-122"/>
                <a:sym typeface="+mn-ea"/>
              </a:rPr>
              <a:t>个能力点测评成果材料，并进行互评。</a:t>
            </a:r>
            <a:endParaRPr lang="zh-CN" altLang="en-US">
              <a:solidFill>
                <a:srgbClr val="00B050"/>
              </a:solidFill>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a:solidFill>
                  <a:srgbClr val="00B050"/>
                </a:solidFill>
                <a:latin typeface="仿宋_GB2312" panose="02010609030101010101" charset="-122"/>
                <a:ea typeface="仿宋_GB2312" panose="02010609030101010101" charset="-122"/>
                <a:cs typeface="仿宋_GB2312" panose="02010609030101010101" charset="-122"/>
                <a:sym typeface="+mn-ea"/>
              </a:rPr>
              <a:t>11</a:t>
            </a:r>
            <a:r>
              <a:rPr lang="zh-CN" altLang="en-US">
                <a:solidFill>
                  <a:srgbClr val="00B050"/>
                </a:solidFill>
                <a:latin typeface="仿宋_GB2312" panose="02010609030101010101" charset="-122"/>
                <a:ea typeface="仿宋_GB2312" panose="02010609030101010101" charset="-122"/>
                <a:cs typeface="仿宋_GB2312" panose="02010609030101010101" charset="-122"/>
                <a:sym typeface="+mn-ea"/>
              </a:rPr>
              <a:t>、教师积极参与学校组织的校本研修活动，并按照管理团队的要求提交相关的资料</a:t>
            </a:r>
            <a:r>
              <a:rPr lang="zh-CN" altLang="en-US">
                <a:solidFill>
                  <a:srgbClr val="00B050"/>
                </a:solidFill>
                <a:sym typeface="+mn-ea"/>
              </a:rPr>
              <a:t>。</a:t>
            </a:r>
            <a:endParaRPr lang="zh-CN" alt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757045" y="3013710"/>
            <a:ext cx="1151890" cy="11518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58670" y="3128645"/>
            <a:ext cx="702945" cy="922020"/>
          </a:xfrm>
          <a:prstGeom prst="rect">
            <a:avLst/>
          </a:prstGeom>
          <a:noFill/>
        </p:spPr>
        <p:txBody>
          <a:bodyPr wrap="square" rtlCol="0">
            <a:spAutoFit/>
          </a:bodyPr>
          <a:lstStyle/>
          <a:p>
            <a:r>
              <a:rPr lang="en-US" altLang="zh-CN" sz="5400" b="1">
                <a:solidFill>
                  <a:srgbClr val="FFC000"/>
                </a:solidFill>
                <a:latin typeface="微软雅黑" panose="020B0503020204020204" pitchFamily="34" charset="-122"/>
                <a:ea typeface="微软雅黑" panose="020B0503020204020204" pitchFamily="34" charset="-122"/>
              </a:rPr>
              <a:t>2</a:t>
            </a:r>
            <a:endParaRPr lang="en-US" altLang="zh-CN" sz="5400" b="1">
              <a:solidFill>
                <a:srgbClr val="FFC000"/>
              </a:solidFill>
              <a:latin typeface="微软雅黑" panose="020B0503020204020204" pitchFamily="34" charset="-122"/>
              <a:ea typeface="微软雅黑" panose="020B0503020204020204" pitchFamily="34" charset="-122"/>
            </a:endParaRPr>
          </a:p>
        </p:txBody>
      </p:sp>
      <p:sp>
        <p:nvSpPr>
          <p:cNvPr id="16389" name="TextBox 68"/>
          <p:cNvSpPr txBox="1"/>
          <p:nvPr/>
        </p:nvSpPr>
        <p:spPr>
          <a:xfrm>
            <a:off x="2544445" y="3128645"/>
            <a:ext cx="5314950" cy="922020"/>
          </a:xfrm>
          <a:prstGeom prst="rect">
            <a:avLst/>
          </a:prstGeom>
          <a:noFill/>
          <a:ln w="9525">
            <a:noFill/>
          </a:ln>
        </p:spPr>
        <p:txBody>
          <a:bodyPr wrap="square" anchor="t">
            <a:spAutoFit/>
          </a:bodyPr>
          <a:lstStyle/>
          <a:p>
            <a:pPr algn="ctr"/>
            <a:r>
              <a:rPr lang="zh-CN" altLang="en-US" sz="5400" b="1" dirty="0">
                <a:solidFill>
                  <a:srgbClr val="C00000"/>
                </a:solidFill>
                <a:latin typeface="楷体" panose="02010609060101010101" charset="-122"/>
                <a:ea typeface="楷体" panose="02010609060101010101" charset="-122"/>
              </a:rPr>
              <a:t>平台功能介绍</a:t>
            </a:r>
            <a:endParaRPr lang="zh-CN" altLang="en-US" sz="5400" b="1" dirty="0">
              <a:solidFill>
                <a:srgbClr val="C00000"/>
              </a:solidFill>
              <a:latin typeface="楷体" panose="02010609060101010101" charset="-122"/>
              <a:ea typeface="楷体" panose="02010609060101010101" charset="-122"/>
            </a:endParaRPr>
          </a:p>
        </p:txBody>
      </p:sp>
      <p:pic>
        <p:nvPicPr>
          <p:cNvPr id="6" name="图片 5" descr="1"/>
          <p:cNvPicPr>
            <a:picLocks noChangeAspect="1"/>
          </p:cNvPicPr>
          <p:nvPr>
            <p:custDataLst>
              <p:tags r:id="rId1"/>
            </p:custDataLst>
          </p:nvPr>
        </p:nvPicPr>
        <p:blipFill>
          <a:blip r:embed="rId2"/>
          <a:stretch>
            <a:fillRect/>
          </a:stretch>
        </p:blipFill>
        <p:spPr>
          <a:xfrm>
            <a:off x="1043305" y="255905"/>
            <a:ext cx="3310890" cy="631825"/>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p:nvPr/>
        </p:nvSpPr>
        <p:spPr>
          <a:xfrm>
            <a:off x="539750" y="4436745"/>
            <a:ext cx="8067040" cy="2749550"/>
          </a:xfrm>
          <a:prstGeom prst="rect">
            <a:avLst/>
          </a:prstGeom>
          <a:noFill/>
        </p:spPr>
        <p:txBody>
          <a:bodyPr wrap="square" rtlCol="0">
            <a:spAutoFit/>
          </a:bodyPr>
          <a:lstStyle/>
          <a:p>
            <a:pPr algn="l">
              <a:lnSpc>
                <a:spcPct val="160000"/>
              </a:lnSpc>
            </a:pP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打开</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浏览器</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，在网址搜索栏中输</a:t>
            </a:r>
            <a:r>
              <a:rPr lang="en-US" altLang="zh-CN"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a:t>
            </a:r>
            <a:r>
              <a:rPr lang="zh-CN" altLang="en-US" sz="1800"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http://xichuan.huaxiajiaoshiyanpei.com/</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点击回车（</a:t>
            </a:r>
            <a:r>
              <a:rPr lang="en-US" altLang="zh-CN"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enter</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a:t>
            </a:r>
            <a:r>
              <a:rPr lang="en-US" altLang="zh-CN"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进入河南华夏基础教育</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学院研训页面，找到</a:t>
            </a:r>
            <a:r>
              <a:rPr lang="en-US" altLang="zh-CN"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线上学习登录入口</a:t>
            </a:r>
            <a:r>
              <a:rPr lang="en-US" altLang="zh-CN"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输入用户名（</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手机号</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）以及密码（</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初始密码</a:t>
            </a:r>
            <a:r>
              <a:rPr lang="en-US" altLang="zh-CN"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123456</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）点击</a:t>
            </a:r>
            <a:r>
              <a:rPr lang="en-US" altLang="zh-CN"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用户登录</a:t>
            </a:r>
            <a:r>
              <a:rPr lang="en-US" altLang="zh-CN"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按钮进行登陆</a:t>
            </a:r>
            <a:endPar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endParaRPr>
          </a:p>
          <a:p>
            <a:pPr algn="l">
              <a:lnSpc>
                <a:spcPct val="160000"/>
              </a:lnSpc>
            </a:pPr>
            <a:endParaRPr lang="en-US" altLang="zh-CN"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19" name="文本框 18"/>
          <p:cNvSpPr/>
          <p:nvPr/>
        </p:nvSpPr>
        <p:spPr>
          <a:xfrm>
            <a:off x="6501130" y="332740"/>
            <a:ext cx="2123440" cy="460375"/>
          </a:xfrm>
          <a:prstGeom prst="rect">
            <a:avLst/>
          </a:prstGeom>
          <a:noFill/>
        </p:spPr>
        <p:txBody>
          <a:bodyPr wrap="square" rtlCol="0">
            <a:spAutoFit/>
          </a:bodyPr>
          <a:lstStyle/>
          <a:p>
            <a:pPr algn="l"/>
            <a:r>
              <a:rPr lang="zh-CN" altLang="zh-CN" sz="2400">
                <a:solidFill>
                  <a:srgbClr val="1E487A"/>
                </a:solidFill>
                <a:latin typeface="思源宋体 CN Heavy" panose="02020900000000000000" charset="-122"/>
                <a:ea typeface="思源宋体 CN Heavy" panose="02020900000000000000" charset="-122"/>
              </a:rPr>
              <a:t>登录</a:t>
            </a:r>
            <a:endParaRPr lang="zh-CN" altLang="zh-CN" sz="2400">
              <a:solidFill>
                <a:srgbClr val="1E487A"/>
              </a:solidFill>
              <a:latin typeface="思源宋体 CN Heavy" panose="02020900000000000000" charset="-122"/>
              <a:ea typeface="思源宋体 CN Heavy" panose="02020900000000000000" charset="-122"/>
            </a:endParaRPr>
          </a:p>
        </p:txBody>
      </p:sp>
      <p:pic>
        <p:nvPicPr>
          <p:cNvPr id="5" name="图片 4" descr="1"/>
          <p:cNvPicPr>
            <a:picLocks noChangeAspect="1"/>
          </p:cNvPicPr>
          <p:nvPr>
            <p:custDataLst>
              <p:tags r:id="rId1"/>
            </p:custDataLst>
          </p:nvPr>
        </p:nvPicPr>
        <p:blipFill>
          <a:blip r:embed="rId2"/>
          <a:stretch>
            <a:fillRect/>
          </a:stretch>
        </p:blipFill>
        <p:spPr>
          <a:xfrm>
            <a:off x="1043305" y="255905"/>
            <a:ext cx="3310890" cy="63182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619885" y="1052830"/>
            <a:ext cx="5578475" cy="3301365"/>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p:nvPr/>
        </p:nvSpPr>
        <p:spPr>
          <a:xfrm>
            <a:off x="188595" y="5242560"/>
            <a:ext cx="8766810" cy="977265"/>
          </a:xfrm>
          <a:prstGeom prst="rect">
            <a:avLst/>
          </a:prstGeom>
          <a:noFill/>
        </p:spPr>
        <p:txBody>
          <a:bodyPr wrap="square" rtlCol="0">
            <a:spAutoFit/>
          </a:bodyPr>
          <a:lstStyle/>
          <a:p>
            <a:pPr algn="l">
              <a:lnSpc>
                <a:spcPct val="160000"/>
              </a:lnSpc>
            </a:pP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各角色登录平台后请详细浏览项目主页每个功能模块，了解项目概况，点击</a:t>
            </a:r>
            <a:r>
              <a:rPr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【通知公告】</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熟悉项目通知及培训安排，掌握平台操作指南，知悉平台服务热线等。</a:t>
            </a:r>
            <a:endParaRPr b="1" spc="120" dirty="0">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3" name="文本框 18"/>
          <p:cNvSpPr/>
          <p:nvPr/>
        </p:nvSpPr>
        <p:spPr>
          <a:xfrm>
            <a:off x="5589905" y="299720"/>
            <a:ext cx="2123440" cy="460375"/>
          </a:xfrm>
          <a:prstGeom prst="rect">
            <a:avLst/>
          </a:prstGeom>
          <a:noFill/>
        </p:spPr>
        <p:txBody>
          <a:bodyPr wrap="square" rtlCol="0">
            <a:spAutoFit/>
          </a:bodyPr>
          <a:lstStyle/>
          <a:p>
            <a:pPr algn="l"/>
            <a:r>
              <a:rPr lang="zh-CN" altLang="en-US" sz="2400">
                <a:solidFill>
                  <a:srgbClr val="1E487A"/>
                </a:solidFill>
                <a:latin typeface="思源宋体 CN Heavy" panose="02020900000000000000" charset="-122"/>
                <a:ea typeface="思源宋体 CN Heavy" panose="02020900000000000000" charset="-122"/>
              </a:rPr>
              <a:t>通知公告</a:t>
            </a:r>
            <a:endParaRPr lang="zh-CN" altLang="en-US" sz="2400">
              <a:solidFill>
                <a:srgbClr val="1E487A"/>
              </a:solidFill>
              <a:latin typeface="思源宋体 CN Heavy" panose="02020900000000000000" charset="-122"/>
              <a:ea typeface="思源宋体 CN Heavy" panose="02020900000000000000" charset="-122"/>
            </a:endParaRPr>
          </a:p>
        </p:txBody>
      </p:sp>
      <p:sp>
        <p:nvSpPr>
          <p:cNvPr id="6" name="文本框 5"/>
          <p:cNvSpPr txBox="1"/>
          <p:nvPr/>
        </p:nvSpPr>
        <p:spPr>
          <a:xfrm>
            <a:off x="10283825" y="2824480"/>
            <a:ext cx="309880" cy="368300"/>
          </a:xfrm>
          <a:prstGeom prst="rect">
            <a:avLst/>
          </a:prstGeom>
          <a:noFill/>
        </p:spPr>
        <p:txBody>
          <a:bodyPr wrap="none" rtlCol="0">
            <a:spAutoFit/>
          </a:bodyPr>
          <a:p>
            <a:endParaRPr lang="zh-CN" altLang="en-US"/>
          </a:p>
        </p:txBody>
      </p:sp>
      <p:pic>
        <p:nvPicPr>
          <p:cNvPr id="7" name="图片 6" descr="1"/>
          <p:cNvPicPr>
            <a:picLocks noChangeAspect="1"/>
          </p:cNvPicPr>
          <p:nvPr>
            <p:custDataLst>
              <p:tags r:id="rId1"/>
            </p:custDataLst>
          </p:nvPr>
        </p:nvPicPr>
        <p:blipFill>
          <a:blip r:embed="rId2"/>
          <a:stretch>
            <a:fillRect/>
          </a:stretch>
        </p:blipFill>
        <p:spPr>
          <a:xfrm>
            <a:off x="1043305" y="255905"/>
            <a:ext cx="3310890" cy="631825"/>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467995" y="1196975"/>
            <a:ext cx="8285480" cy="4006850"/>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757045" y="3013710"/>
            <a:ext cx="1151890" cy="11518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679575" y="3128645"/>
            <a:ext cx="1229360" cy="922020"/>
          </a:xfrm>
          <a:prstGeom prst="rect">
            <a:avLst/>
          </a:prstGeom>
          <a:noFill/>
        </p:spPr>
        <p:txBody>
          <a:bodyPr wrap="square" rtlCol="0">
            <a:spAutoFit/>
          </a:bodyPr>
          <a:lstStyle/>
          <a:p>
            <a:r>
              <a:rPr lang="en-US" altLang="zh-CN" sz="5400" b="1">
                <a:solidFill>
                  <a:srgbClr val="FFC000"/>
                </a:solidFill>
                <a:latin typeface="微软雅黑" panose="020B0503020204020204" pitchFamily="34" charset="-122"/>
                <a:ea typeface="微软雅黑" panose="020B0503020204020204" pitchFamily="34" charset="-122"/>
              </a:rPr>
              <a:t>2.1</a:t>
            </a:r>
            <a:endParaRPr lang="en-US" altLang="zh-CN" sz="5400" b="1">
              <a:solidFill>
                <a:srgbClr val="FFC000"/>
              </a:solidFill>
              <a:latin typeface="微软雅黑" panose="020B0503020204020204" pitchFamily="34" charset="-122"/>
              <a:ea typeface="微软雅黑" panose="020B0503020204020204" pitchFamily="34" charset="-122"/>
            </a:endParaRPr>
          </a:p>
        </p:txBody>
      </p:sp>
      <p:sp>
        <p:nvSpPr>
          <p:cNvPr id="16389" name="TextBox 68"/>
          <p:cNvSpPr txBox="1"/>
          <p:nvPr/>
        </p:nvSpPr>
        <p:spPr>
          <a:xfrm>
            <a:off x="2831465" y="3128645"/>
            <a:ext cx="5314950" cy="922020"/>
          </a:xfrm>
          <a:prstGeom prst="rect">
            <a:avLst/>
          </a:prstGeom>
          <a:noFill/>
          <a:ln w="9525">
            <a:noFill/>
          </a:ln>
        </p:spPr>
        <p:txBody>
          <a:bodyPr wrap="square" anchor="t">
            <a:spAutoFit/>
          </a:bodyPr>
          <a:lstStyle/>
          <a:p>
            <a:pPr algn="ctr"/>
            <a:r>
              <a:rPr lang="zh-CN" altLang="en-US" sz="5400" b="1" dirty="0">
                <a:solidFill>
                  <a:srgbClr val="C00000"/>
                </a:solidFill>
                <a:latin typeface="楷体" panose="02010609060101010101" charset="-122"/>
                <a:ea typeface="楷体" panose="02010609060101010101" charset="-122"/>
              </a:rPr>
              <a:t>管理者操作流程</a:t>
            </a:r>
            <a:endParaRPr lang="zh-CN" altLang="en-US" sz="5400" b="1" dirty="0">
              <a:solidFill>
                <a:srgbClr val="C00000"/>
              </a:solidFill>
              <a:latin typeface="楷体" panose="02010609060101010101" charset="-122"/>
              <a:ea typeface="楷体" panose="02010609060101010101" charset="-122"/>
            </a:endParaRPr>
          </a:p>
        </p:txBody>
      </p:sp>
      <p:pic>
        <p:nvPicPr>
          <p:cNvPr id="6" name="图片 5" descr="1"/>
          <p:cNvPicPr>
            <a:picLocks noChangeAspect="1"/>
          </p:cNvPicPr>
          <p:nvPr>
            <p:custDataLst>
              <p:tags r:id="rId1"/>
            </p:custDataLst>
          </p:nvPr>
        </p:nvPicPr>
        <p:blipFill>
          <a:blip r:embed="rId2"/>
          <a:stretch>
            <a:fillRect/>
          </a:stretch>
        </p:blipFill>
        <p:spPr>
          <a:xfrm>
            <a:off x="1043305" y="255905"/>
            <a:ext cx="3310890" cy="631825"/>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10242" name="Freeform 5"/>
          <p:cNvSpPr/>
          <p:nvPr/>
        </p:nvSpPr>
        <p:spPr>
          <a:xfrm>
            <a:off x="-952" y="0"/>
            <a:ext cx="9144000" cy="571500"/>
          </a:xfrm>
          <a:custGeom>
            <a:avLst/>
            <a:gdLst/>
            <a:ahLst/>
            <a:cxnLst>
              <a:cxn ang="0">
                <a:pos x="9144000" y="118046"/>
              </a:cxn>
              <a:cxn ang="0">
                <a:pos x="5101781" y="541421"/>
              </a:cxn>
              <a:cxn ang="0">
                <a:pos x="4042220" y="541421"/>
              </a:cxn>
              <a:cxn ang="0">
                <a:pos x="0" y="118046"/>
              </a:cxn>
              <a:cxn ang="0">
                <a:pos x="0" y="0"/>
              </a:cxn>
              <a:cxn ang="0">
                <a:pos x="9144000" y="0"/>
              </a:cxn>
              <a:cxn ang="0">
                <a:pos x="9144000" y="118046"/>
              </a:cxn>
            </a:cxnLst>
            <a:rect l="0" t="0" r="0" b="0"/>
            <a:pathLst>
              <a:path w="16000" h="1007">
                <a:moveTo>
                  <a:pt x="16000" y="208"/>
                </a:moveTo>
                <a:lnTo>
                  <a:pt x="8927" y="954"/>
                </a:lnTo>
                <a:cubicBezTo>
                  <a:pt x="8417" y="1007"/>
                  <a:pt x="7583" y="1007"/>
                  <a:pt x="7073" y="954"/>
                </a:cubicBezTo>
                <a:lnTo>
                  <a:pt x="0" y="208"/>
                </a:lnTo>
                <a:lnTo>
                  <a:pt x="0" y="0"/>
                </a:lnTo>
                <a:lnTo>
                  <a:pt x="16000" y="0"/>
                </a:lnTo>
                <a:lnTo>
                  <a:pt x="16000" y="208"/>
                </a:lnTo>
                <a:close/>
              </a:path>
            </a:pathLst>
          </a:custGeom>
          <a:solidFill>
            <a:srgbClr val="C00000"/>
          </a:solidFill>
          <a:ln w="9525">
            <a:noFill/>
          </a:ln>
        </p:spPr>
        <p:txBody>
          <a:bodyPr/>
          <a:lstStyle/>
          <a:p>
            <a:endParaRPr lang="zh-CN" altLang="en-US"/>
          </a:p>
        </p:txBody>
      </p:sp>
      <p:sp>
        <p:nvSpPr>
          <p:cNvPr id="10243" name="Freeform 6"/>
          <p:cNvSpPr/>
          <p:nvPr/>
        </p:nvSpPr>
        <p:spPr>
          <a:xfrm>
            <a:off x="-952" y="6199188"/>
            <a:ext cx="9144000" cy="658812"/>
          </a:xfrm>
          <a:custGeom>
            <a:avLst/>
            <a:gdLst/>
            <a:ahLst/>
            <a:cxnLst>
              <a:cxn ang="0">
                <a:pos x="9144000" y="522506"/>
              </a:cxn>
              <a:cxn ang="0">
                <a:pos x="5101781" y="35212"/>
              </a:cxn>
              <a:cxn ang="0">
                <a:pos x="4042220" y="35212"/>
              </a:cxn>
              <a:cxn ang="0">
                <a:pos x="0" y="522506"/>
              </a:cxn>
              <a:cxn ang="0">
                <a:pos x="0" y="658812"/>
              </a:cxn>
              <a:cxn ang="0">
                <a:pos x="9144000" y="658812"/>
              </a:cxn>
              <a:cxn ang="0">
                <a:pos x="9144000" y="522506"/>
              </a:cxn>
            </a:cxnLst>
            <a:rect l="0" t="0" r="0" b="0"/>
            <a:pathLst>
              <a:path w="16000" h="1160">
                <a:moveTo>
                  <a:pt x="16000" y="920"/>
                </a:moveTo>
                <a:lnTo>
                  <a:pt x="8927" y="62"/>
                </a:lnTo>
                <a:cubicBezTo>
                  <a:pt x="8417" y="0"/>
                  <a:pt x="7583" y="0"/>
                  <a:pt x="7073" y="62"/>
                </a:cubicBezTo>
                <a:lnTo>
                  <a:pt x="0" y="920"/>
                </a:lnTo>
                <a:lnTo>
                  <a:pt x="0" y="1160"/>
                </a:lnTo>
                <a:lnTo>
                  <a:pt x="16000" y="1160"/>
                </a:lnTo>
                <a:lnTo>
                  <a:pt x="16000" y="920"/>
                </a:lnTo>
                <a:close/>
              </a:path>
            </a:pathLst>
          </a:custGeom>
          <a:solidFill>
            <a:srgbClr val="C00000"/>
          </a:solidFill>
          <a:ln w="9525">
            <a:noFill/>
          </a:ln>
        </p:spPr>
        <p:txBody>
          <a:bodyPr/>
          <a:lstStyle/>
          <a:p>
            <a:endParaRPr lang="zh-CN" altLang="en-US"/>
          </a:p>
        </p:txBody>
      </p:sp>
      <p:sp>
        <p:nvSpPr>
          <p:cNvPr id="10244" name="Freeform 7"/>
          <p:cNvSpPr/>
          <p:nvPr/>
        </p:nvSpPr>
        <p:spPr>
          <a:xfrm>
            <a:off x="-952" y="0"/>
            <a:ext cx="9144000" cy="501650"/>
          </a:xfrm>
          <a:custGeom>
            <a:avLst/>
            <a:gdLst/>
            <a:ahLst/>
            <a:cxnLst>
              <a:cxn ang="0">
                <a:pos x="9144000" y="103848"/>
              </a:cxn>
              <a:cxn ang="0">
                <a:pos x="5101781" y="474411"/>
              </a:cxn>
              <a:cxn ang="0">
                <a:pos x="4042220" y="474411"/>
              </a:cxn>
              <a:cxn ang="0">
                <a:pos x="0" y="103848"/>
              </a:cxn>
              <a:cxn ang="0">
                <a:pos x="0" y="0"/>
              </a:cxn>
              <a:cxn ang="0">
                <a:pos x="9144000" y="0"/>
              </a:cxn>
              <a:cxn ang="0">
                <a:pos x="9144000" y="103848"/>
              </a:cxn>
            </a:cxnLst>
            <a:rect l="0" t="0" r="0" b="0"/>
            <a:pathLst>
              <a:path w="16000" h="884">
                <a:moveTo>
                  <a:pt x="16000" y="183"/>
                </a:moveTo>
                <a:lnTo>
                  <a:pt x="8927" y="836"/>
                </a:lnTo>
                <a:cubicBezTo>
                  <a:pt x="8417" y="884"/>
                  <a:pt x="7583" y="884"/>
                  <a:pt x="7073" y="836"/>
                </a:cubicBezTo>
                <a:lnTo>
                  <a:pt x="0" y="183"/>
                </a:lnTo>
                <a:lnTo>
                  <a:pt x="0" y="0"/>
                </a:lnTo>
                <a:lnTo>
                  <a:pt x="16000" y="0"/>
                </a:lnTo>
                <a:lnTo>
                  <a:pt x="16000" y="183"/>
                </a:lnTo>
                <a:close/>
              </a:path>
            </a:pathLst>
          </a:custGeom>
          <a:solidFill>
            <a:srgbClr val="C00000"/>
          </a:solidFill>
          <a:ln w="9525">
            <a:noFill/>
          </a:ln>
        </p:spPr>
        <p:txBody>
          <a:bodyPr/>
          <a:lstStyle/>
          <a:p>
            <a:endParaRPr lang="zh-CN" altLang="en-US"/>
          </a:p>
        </p:txBody>
      </p:sp>
      <p:sp>
        <p:nvSpPr>
          <p:cNvPr id="10245" name="Freeform 8"/>
          <p:cNvSpPr/>
          <p:nvPr/>
        </p:nvSpPr>
        <p:spPr>
          <a:xfrm>
            <a:off x="-952" y="6272213"/>
            <a:ext cx="9144000" cy="585787"/>
          </a:xfrm>
          <a:custGeom>
            <a:avLst/>
            <a:gdLst/>
            <a:ahLst/>
            <a:cxnLst>
              <a:cxn ang="0">
                <a:pos x="9144000" y="464649"/>
              </a:cxn>
              <a:cxn ang="0">
                <a:pos x="5101781" y="31280"/>
              </a:cxn>
              <a:cxn ang="0">
                <a:pos x="4042220" y="31280"/>
              </a:cxn>
              <a:cxn ang="0">
                <a:pos x="0" y="464649"/>
              </a:cxn>
              <a:cxn ang="0">
                <a:pos x="0" y="585787"/>
              </a:cxn>
              <a:cxn ang="0">
                <a:pos x="9144000" y="585787"/>
              </a:cxn>
              <a:cxn ang="0">
                <a:pos x="9144000" y="464649"/>
              </a:cxn>
            </a:cxnLst>
            <a:rect l="0" t="0" r="0" b="0"/>
            <a:pathLst>
              <a:path w="16000" h="1030">
                <a:moveTo>
                  <a:pt x="16000" y="817"/>
                </a:moveTo>
                <a:lnTo>
                  <a:pt x="8927" y="55"/>
                </a:lnTo>
                <a:cubicBezTo>
                  <a:pt x="8417" y="0"/>
                  <a:pt x="7583" y="0"/>
                  <a:pt x="7073" y="55"/>
                </a:cubicBezTo>
                <a:lnTo>
                  <a:pt x="0" y="817"/>
                </a:lnTo>
                <a:lnTo>
                  <a:pt x="0" y="1030"/>
                </a:lnTo>
                <a:lnTo>
                  <a:pt x="16000" y="1030"/>
                </a:lnTo>
                <a:lnTo>
                  <a:pt x="16000" y="817"/>
                </a:lnTo>
                <a:close/>
              </a:path>
            </a:pathLst>
          </a:custGeom>
          <a:solidFill>
            <a:srgbClr val="C00000"/>
          </a:solidFill>
          <a:ln w="9525">
            <a:noFill/>
          </a:ln>
        </p:spPr>
        <p:txBody>
          <a:bodyPr/>
          <a:lstStyle/>
          <a:p>
            <a:endParaRPr lang="zh-CN" altLang="en-US"/>
          </a:p>
        </p:txBody>
      </p:sp>
      <p:sp>
        <p:nvSpPr>
          <p:cNvPr id="10246" name="TextBox 42"/>
          <p:cNvSpPr txBox="1"/>
          <p:nvPr/>
        </p:nvSpPr>
        <p:spPr>
          <a:xfrm>
            <a:off x="4647566" y="1691005"/>
            <a:ext cx="3994150" cy="521970"/>
          </a:xfrm>
          <a:prstGeom prst="rect">
            <a:avLst/>
          </a:prstGeom>
          <a:noFill/>
          <a:ln w="9525">
            <a:noFill/>
          </a:ln>
        </p:spPr>
        <p:txBody>
          <a:bodyPr anchor="t">
            <a:spAutoFit/>
          </a:bodyPr>
          <a:lstStyle/>
          <a:p>
            <a:r>
              <a:rPr lang="zh-CN" altLang="en-US" sz="2800" b="1" dirty="0">
                <a:solidFill>
                  <a:srgbClr val="C00000"/>
                </a:solidFill>
                <a:latin typeface="楷体" panose="02010609060101010101" charset="-122"/>
                <a:ea typeface="楷体" panose="02010609060101010101" charset="-122"/>
              </a:rPr>
              <a:t>项目概况介绍</a:t>
            </a:r>
            <a:endParaRPr lang="zh-CN" altLang="en-US" sz="2800" b="1" dirty="0">
              <a:solidFill>
                <a:srgbClr val="C00000"/>
              </a:solidFill>
              <a:latin typeface="楷体" panose="02010609060101010101" charset="-122"/>
              <a:ea typeface="楷体" panose="02010609060101010101" charset="-122"/>
            </a:endParaRPr>
          </a:p>
        </p:txBody>
      </p:sp>
      <p:sp>
        <p:nvSpPr>
          <p:cNvPr id="10247" name="TextBox 45"/>
          <p:cNvSpPr txBox="1"/>
          <p:nvPr/>
        </p:nvSpPr>
        <p:spPr>
          <a:xfrm>
            <a:off x="4647248" y="2730500"/>
            <a:ext cx="4748213" cy="521970"/>
          </a:xfrm>
          <a:prstGeom prst="rect">
            <a:avLst/>
          </a:prstGeom>
          <a:noFill/>
          <a:ln w="9525">
            <a:noFill/>
          </a:ln>
        </p:spPr>
        <p:txBody>
          <a:bodyPr anchor="t">
            <a:spAutoFit/>
          </a:bodyPr>
          <a:lstStyle/>
          <a:p>
            <a:r>
              <a:rPr lang="zh-CN" altLang="en-US" sz="2800" b="1" dirty="0">
                <a:solidFill>
                  <a:srgbClr val="C00000"/>
                </a:solidFill>
                <a:latin typeface="楷体" panose="02010609060101010101" charset="-122"/>
                <a:ea typeface="楷体" panose="02010609060101010101" charset="-122"/>
              </a:rPr>
              <a:t>平台功能介绍</a:t>
            </a:r>
            <a:endParaRPr lang="zh-CN" altLang="en-US" sz="2800" b="1" dirty="0">
              <a:solidFill>
                <a:srgbClr val="C00000"/>
              </a:solidFill>
              <a:latin typeface="楷体" panose="02010609060101010101" charset="-122"/>
              <a:ea typeface="楷体" panose="02010609060101010101" charset="-122"/>
            </a:endParaRPr>
          </a:p>
        </p:txBody>
      </p:sp>
      <p:sp>
        <p:nvSpPr>
          <p:cNvPr id="10248" name="TextBox 34"/>
          <p:cNvSpPr txBox="1"/>
          <p:nvPr/>
        </p:nvSpPr>
        <p:spPr>
          <a:xfrm>
            <a:off x="4647248" y="3795078"/>
            <a:ext cx="4452938" cy="521970"/>
          </a:xfrm>
          <a:prstGeom prst="rect">
            <a:avLst/>
          </a:prstGeom>
          <a:noFill/>
          <a:ln w="9525">
            <a:noFill/>
          </a:ln>
        </p:spPr>
        <p:txBody>
          <a:bodyPr anchor="t">
            <a:spAutoFit/>
          </a:bodyPr>
          <a:lstStyle/>
          <a:p>
            <a:r>
              <a:rPr lang="zh-CN" altLang="en-US" sz="2800" b="1" dirty="0">
                <a:solidFill>
                  <a:srgbClr val="C00000"/>
                </a:solidFill>
                <a:latin typeface="楷体" panose="02010609060101010101" charset="-122"/>
                <a:ea typeface="楷体" panose="02010609060101010101" charset="-122"/>
                <a:cs typeface="楷体" panose="02010609060101010101" charset="-122"/>
              </a:rPr>
              <a:t>学习注意事项</a:t>
            </a:r>
            <a:endParaRPr lang="zh-CN" altLang="en-US" sz="2800" b="1" dirty="0">
              <a:solidFill>
                <a:srgbClr val="C00000"/>
              </a:solidFill>
              <a:latin typeface="楷体" panose="02010609060101010101" charset="-122"/>
              <a:ea typeface="楷体" panose="02010609060101010101" charset="-122"/>
              <a:cs typeface="楷体" panose="02010609060101010101" charset="-122"/>
            </a:endParaRPr>
          </a:p>
        </p:txBody>
      </p:sp>
      <p:sp>
        <p:nvSpPr>
          <p:cNvPr id="10249" name="Oval 6"/>
          <p:cNvSpPr/>
          <p:nvPr/>
        </p:nvSpPr>
        <p:spPr>
          <a:xfrm>
            <a:off x="3930016" y="2669223"/>
            <a:ext cx="555625" cy="582612"/>
          </a:xfrm>
          <a:prstGeom prst="ellipse">
            <a:avLst/>
          </a:prstGeom>
          <a:solidFill>
            <a:srgbClr val="C00000"/>
          </a:solidFill>
          <a:ln w="9525">
            <a:noFill/>
          </a:ln>
        </p:spPr>
        <p:txBody>
          <a:bodyPr anchor="t"/>
          <a:lstStyle/>
          <a:p>
            <a:endParaRPr lang="zh-CN" altLang="en-US" dirty="0">
              <a:solidFill>
                <a:srgbClr val="F8F8F8"/>
              </a:solidFill>
              <a:latin typeface="Arial" panose="020B0604020202020204" pitchFamily="34" charset="0"/>
              <a:ea typeface="宋体" panose="02010600030101010101" pitchFamily="2" charset="-122"/>
            </a:endParaRPr>
          </a:p>
        </p:txBody>
      </p:sp>
      <p:sp>
        <p:nvSpPr>
          <p:cNvPr id="10250" name="TextBox 37"/>
          <p:cNvSpPr txBox="1"/>
          <p:nvPr/>
        </p:nvSpPr>
        <p:spPr>
          <a:xfrm>
            <a:off x="3921126" y="2730500"/>
            <a:ext cx="563562" cy="460375"/>
          </a:xfrm>
          <a:prstGeom prst="rect">
            <a:avLst/>
          </a:prstGeom>
          <a:noFill/>
          <a:ln w="9525">
            <a:noFill/>
          </a:ln>
        </p:spPr>
        <p:txBody>
          <a:bodyPr anchor="t">
            <a:spAutoFit/>
          </a:bodyPr>
          <a:lstStyle/>
          <a:p>
            <a:pPr algn="ctr"/>
            <a:r>
              <a:rPr lang="en-US" altLang="zh-CN" sz="2400" b="1" dirty="0">
                <a:solidFill>
                  <a:srgbClr val="F8F8F8"/>
                </a:solidFill>
                <a:latin typeface="微软雅黑" panose="020B0503020204020204" pitchFamily="34" charset="-122"/>
                <a:ea typeface="微软雅黑" panose="020B0503020204020204" pitchFamily="34" charset="-122"/>
              </a:rPr>
              <a:t>2</a:t>
            </a:r>
            <a:endParaRPr lang="en-US" altLang="zh-CN" sz="2400" b="1" dirty="0">
              <a:solidFill>
                <a:srgbClr val="F8F8F8"/>
              </a:solidFill>
              <a:latin typeface="微软雅黑" panose="020B0503020204020204" pitchFamily="34" charset="-122"/>
              <a:ea typeface="微软雅黑" panose="020B0503020204020204" pitchFamily="34" charset="-122"/>
            </a:endParaRPr>
          </a:p>
        </p:txBody>
      </p:sp>
      <p:sp>
        <p:nvSpPr>
          <p:cNvPr id="10251" name="Oval 6"/>
          <p:cNvSpPr/>
          <p:nvPr/>
        </p:nvSpPr>
        <p:spPr>
          <a:xfrm>
            <a:off x="3930016" y="3679825"/>
            <a:ext cx="563562" cy="582613"/>
          </a:xfrm>
          <a:prstGeom prst="ellipse">
            <a:avLst/>
          </a:prstGeom>
          <a:solidFill>
            <a:srgbClr val="C00000"/>
          </a:solidFill>
          <a:ln w="9525">
            <a:noFill/>
          </a:ln>
        </p:spPr>
        <p:txBody>
          <a:bodyPr anchor="t"/>
          <a:lstStyle/>
          <a:p>
            <a:endParaRPr lang="zh-CN" altLang="en-US" dirty="0">
              <a:solidFill>
                <a:srgbClr val="F8F8F8"/>
              </a:solidFill>
              <a:latin typeface="Arial" panose="020B0604020202020204" pitchFamily="34" charset="0"/>
              <a:ea typeface="宋体" panose="02010600030101010101" pitchFamily="2" charset="-122"/>
            </a:endParaRPr>
          </a:p>
        </p:txBody>
      </p:sp>
      <p:sp>
        <p:nvSpPr>
          <p:cNvPr id="10252" name="TextBox 44"/>
          <p:cNvSpPr txBox="1"/>
          <p:nvPr/>
        </p:nvSpPr>
        <p:spPr>
          <a:xfrm>
            <a:off x="4016851" y="3741420"/>
            <a:ext cx="370840" cy="460375"/>
          </a:xfrm>
          <a:prstGeom prst="rect">
            <a:avLst/>
          </a:prstGeom>
          <a:noFill/>
          <a:ln w="9525">
            <a:noFill/>
          </a:ln>
        </p:spPr>
        <p:txBody>
          <a:bodyPr wrap="none" anchor="t">
            <a:spAutoFit/>
          </a:bodyPr>
          <a:lstStyle/>
          <a:p>
            <a:pPr algn="ctr"/>
            <a:r>
              <a:rPr lang="en-US" altLang="zh-CN" sz="2400" b="1" dirty="0">
                <a:solidFill>
                  <a:srgbClr val="F8F8F8"/>
                </a:solidFill>
                <a:latin typeface="微软雅黑" panose="020B0503020204020204" pitchFamily="34" charset="-122"/>
                <a:ea typeface="微软雅黑" panose="020B0503020204020204" pitchFamily="34" charset="-122"/>
              </a:rPr>
              <a:t>3</a:t>
            </a:r>
            <a:endParaRPr lang="en-US" altLang="zh-CN" sz="2400" b="1" dirty="0">
              <a:solidFill>
                <a:srgbClr val="F8F8F8"/>
              </a:solidFill>
              <a:latin typeface="微软雅黑" panose="020B0503020204020204" pitchFamily="34" charset="-122"/>
              <a:ea typeface="微软雅黑" panose="020B0503020204020204" pitchFamily="34" charset="-122"/>
            </a:endParaRPr>
          </a:p>
        </p:txBody>
      </p:sp>
      <p:grpSp>
        <p:nvGrpSpPr>
          <p:cNvPr id="10255" name="组合 1"/>
          <p:cNvGrpSpPr/>
          <p:nvPr/>
        </p:nvGrpSpPr>
        <p:grpSpPr>
          <a:xfrm>
            <a:off x="739776" y="1594168"/>
            <a:ext cx="2738437" cy="2733675"/>
            <a:chOff x="0" y="0"/>
            <a:chExt cx="3317875" cy="3309938"/>
          </a:xfrm>
        </p:grpSpPr>
        <p:sp>
          <p:nvSpPr>
            <p:cNvPr id="10256" name="Oval 19"/>
            <p:cNvSpPr/>
            <p:nvPr/>
          </p:nvSpPr>
          <p:spPr>
            <a:xfrm>
              <a:off x="229209" y="263324"/>
              <a:ext cx="2790825" cy="2782888"/>
            </a:xfrm>
            <a:prstGeom prst="ellipse">
              <a:avLst/>
            </a:prstGeom>
            <a:blipFill rotWithShape="1">
              <a:blip r:embed="rId2"/>
              <a:stretch>
                <a:fillRect/>
              </a:stretch>
            </a:blipFill>
            <a:ln w="9525" cap="flat" cmpd="sng">
              <a:solidFill>
                <a:srgbClr val="FED0A3"/>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10257" name="组合 39"/>
            <p:cNvGrpSpPr/>
            <p:nvPr/>
          </p:nvGrpSpPr>
          <p:grpSpPr>
            <a:xfrm rot="-773035">
              <a:off x="0" y="0"/>
              <a:ext cx="3317875" cy="3309938"/>
              <a:chOff x="0" y="0"/>
              <a:chExt cx="3317875" cy="3309938"/>
            </a:xfrm>
          </p:grpSpPr>
          <p:sp>
            <p:nvSpPr>
              <p:cNvPr id="10258" name="Freeform 21"/>
              <p:cNvSpPr/>
              <p:nvPr/>
            </p:nvSpPr>
            <p:spPr>
              <a:xfrm>
                <a:off x="234567" y="22485"/>
                <a:ext cx="1376363" cy="885825"/>
              </a:xfrm>
              <a:custGeom>
                <a:avLst/>
                <a:gdLst/>
                <a:ahLst/>
                <a:cxnLst>
                  <a:cxn ang="0">
                    <a:pos x="151741" y="885825"/>
                  </a:cxn>
                  <a:cxn ang="0">
                    <a:pos x="1376363" y="174764"/>
                  </a:cxn>
                  <a:cxn ang="0">
                    <a:pos x="1376363" y="0"/>
                  </a:cxn>
                  <a:cxn ang="0">
                    <a:pos x="0" y="798443"/>
                  </a:cxn>
                  <a:cxn ang="0">
                    <a:pos x="151741" y="885825"/>
                  </a:cxn>
                </a:cxnLst>
                <a:rect l="0" t="0" r="0" b="0"/>
                <a:pathLst>
                  <a:path w="2059" h="1328">
                    <a:moveTo>
                      <a:pt x="227" y="1328"/>
                    </a:moveTo>
                    <a:cubicBezTo>
                      <a:pt x="606" y="706"/>
                      <a:pt x="1282" y="285"/>
                      <a:pt x="2059" y="262"/>
                    </a:cubicBezTo>
                    <a:lnTo>
                      <a:pt x="2059" y="0"/>
                    </a:lnTo>
                    <a:cubicBezTo>
                      <a:pt x="1186" y="23"/>
                      <a:pt x="424" y="497"/>
                      <a:pt x="0" y="1197"/>
                    </a:cubicBezTo>
                    <a:lnTo>
                      <a:pt x="227" y="1328"/>
                    </a:lnTo>
                    <a:close/>
                  </a:path>
                </a:pathLst>
              </a:custGeom>
              <a:solidFill>
                <a:srgbClr val="C00000"/>
              </a:solidFill>
              <a:ln w="9525">
                <a:noFill/>
              </a:ln>
            </p:spPr>
            <p:txBody>
              <a:bodyPr/>
              <a:lstStyle/>
              <a:p>
                <a:endParaRPr lang="zh-CN" altLang="en-US"/>
              </a:p>
            </p:txBody>
          </p:sp>
          <p:sp>
            <p:nvSpPr>
              <p:cNvPr id="10259" name="Freeform 22"/>
              <p:cNvSpPr/>
              <p:nvPr/>
            </p:nvSpPr>
            <p:spPr>
              <a:xfrm>
                <a:off x="0" y="0"/>
                <a:ext cx="3317875" cy="3309938"/>
              </a:xfrm>
              <a:custGeom>
                <a:avLst/>
                <a:gdLst/>
                <a:ahLst/>
                <a:cxnLst>
                  <a:cxn ang="0">
                    <a:pos x="1689355" y="174734"/>
                  </a:cxn>
                  <a:cxn ang="0">
                    <a:pos x="3143391" y="1654636"/>
                  </a:cxn>
                  <a:cxn ang="0">
                    <a:pos x="1659272" y="3135204"/>
                  </a:cxn>
                  <a:cxn ang="0">
                    <a:pos x="175153" y="1654636"/>
                  </a:cxn>
                  <a:cxn ang="0">
                    <a:pos x="354317" y="949698"/>
                  </a:cxn>
                  <a:cxn ang="0">
                    <a:pos x="202562" y="862331"/>
                  </a:cxn>
                  <a:cxn ang="0">
                    <a:pos x="0" y="1654636"/>
                  </a:cxn>
                  <a:cxn ang="0">
                    <a:pos x="1659272" y="3309938"/>
                  </a:cxn>
                  <a:cxn ang="0">
                    <a:pos x="3317875" y="1654636"/>
                  </a:cxn>
                  <a:cxn ang="0">
                    <a:pos x="1689355" y="0"/>
                  </a:cxn>
                  <a:cxn ang="0">
                    <a:pos x="1689355" y="174734"/>
                  </a:cxn>
                </a:cxnLst>
                <a:rect l="0" t="0" r="0" b="0"/>
                <a:pathLst>
                  <a:path w="4963" h="4963">
                    <a:moveTo>
                      <a:pt x="2527" y="262"/>
                    </a:moveTo>
                    <a:cubicBezTo>
                      <a:pt x="3732" y="286"/>
                      <a:pt x="4702" y="1271"/>
                      <a:pt x="4702" y="2481"/>
                    </a:cubicBezTo>
                    <a:cubicBezTo>
                      <a:pt x="4702" y="3707"/>
                      <a:pt x="3708" y="4701"/>
                      <a:pt x="2482" y="4701"/>
                    </a:cubicBezTo>
                    <a:cubicBezTo>
                      <a:pt x="1256" y="4701"/>
                      <a:pt x="262" y="3707"/>
                      <a:pt x="262" y="2481"/>
                    </a:cubicBezTo>
                    <a:cubicBezTo>
                      <a:pt x="262" y="2098"/>
                      <a:pt x="359" y="1738"/>
                      <a:pt x="530" y="1424"/>
                    </a:cubicBezTo>
                    <a:lnTo>
                      <a:pt x="303" y="1293"/>
                    </a:lnTo>
                    <a:cubicBezTo>
                      <a:pt x="110" y="1646"/>
                      <a:pt x="0" y="2051"/>
                      <a:pt x="0" y="2481"/>
                    </a:cubicBezTo>
                    <a:cubicBezTo>
                      <a:pt x="0" y="3852"/>
                      <a:pt x="1111" y="4963"/>
                      <a:pt x="2482" y="4963"/>
                    </a:cubicBezTo>
                    <a:cubicBezTo>
                      <a:pt x="3852" y="4963"/>
                      <a:pt x="4963" y="3852"/>
                      <a:pt x="4963" y="2481"/>
                    </a:cubicBezTo>
                    <a:cubicBezTo>
                      <a:pt x="4963" y="1126"/>
                      <a:pt x="3877" y="24"/>
                      <a:pt x="2527" y="0"/>
                    </a:cubicBezTo>
                    <a:lnTo>
                      <a:pt x="2527" y="262"/>
                    </a:lnTo>
                    <a:close/>
                  </a:path>
                </a:pathLst>
              </a:custGeom>
              <a:solidFill>
                <a:srgbClr val="C00000"/>
              </a:solidFill>
              <a:ln w="9525">
                <a:noFill/>
              </a:ln>
            </p:spPr>
            <p:txBody>
              <a:bodyPr/>
              <a:lstStyle/>
              <a:p>
                <a:endParaRPr lang="zh-CN" altLang="en-US"/>
              </a:p>
            </p:txBody>
          </p:sp>
        </p:grpSp>
      </p:grpSp>
      <p:sp>
        <p:nvSpPr>
          <p:cNvPr id="10260" name="椭圆 54"/>
          <p:cNvSpPr/>
          <p:nvPr/>
        </p:nvSpPr>
        <p:spPr>
          <a:xfrm>
            <a:off x="1640841" y="2436178"/>
            <a:ext cx="879475" cy="879475"/>
          </a:xfrm>
          <a:prstGeom prst="ellipse">
            <a:avLst/>
          </a:prstGeom>
          <a:solidFill>
            <a:srgbClr val="C00000"/>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0261" name="TextBox 55"/>
          <p:cNvSpPr txBox="1"/>
          <p:nvPr/>
        </p:nvSpPr>
        <p:spPr>
          <a:xfrm>
            <a:off x="1651318" y="2621915"/>
            <a:ext cx="795020" cy="460375"/>
          </a:xfrm>
          <a:prstGeom prst="rect">
            <a:avLst/>
          </a:prstGeom>
          <a:noFill/>
          <a:ln w="9525">
            <a:noFill/>
          </a:ln>
        </p:spPr>
        <p:txBody>
          <a:bodyPr wrap="square" anchor="t">
            <a:spAutoFit/>
          </a:bodyPr>
          <a:lstStyle/>
          <a:p>
            <a:pPr algn="ctr"/>
            <a:r>
              <a:rPr lang="zh-CN" altLang="en-US" sz="2400" b="1" dirty="0">
                <a:solidFill>
                  <a:schemeClr val="accent2"/>
                </a:solidFill>
                <a:latin typeface="楷体" panose="02010609060101010101" charset="-122"/>
                <a:ea typeface="楷体" panose="02010609060101010101" charset="-122"/>
              </a:rPr>
              <a:t>目录</a:t>
            </a:r>
            <a:endParaRPr lang="zh-CN" altLang="en-US" sz="2400" b="1" dirty="0">
              <a:solidFill>
                <a:schemeClr val="accent2"/>
              </a:solidFill>
              <a:latin typeface="楷体" panose="02010609060101010101" charset="-122"/>
              <a:ea typeface="楷体" panose="02010609060101010101" charset="-122"/>
            </a:endParaRPr>
          </a:p>
        </p:txBody>
      </p:sp>
      <p:sp>
        <p:nvSpPr>
          <p:cNvPr id="10262" name="TextBox 56"/>
          <p:cNvSpPr txBox="1"/>
          <p:nvPr/>
        </p:nvSpPr>
        <p:spPr>
          <a:xfrm>
            <a:off x="1682592" y="2945765"/>
            <a:ext cx="732790" cy="245110"/>
          </a:xfrm>
          <a:prstGeom prst="rect">
            <a:avLst/>
          </a:prstGeom>
          <a:noFill/>
          <a:ln w="9525">
            <a:noFill/>
          </a:ln>
        </p:spPr>
        <p:txBody>
          <a:bodyPr wrap="none" anchor="t">
            <a:spAutoFit/>
          </a:bodyPr>
          <a:lstStyle/>
          <a:p>
            <a:pPr algn="ctr"/>
            <a:r>
              <a:rPr lang="en-US" altLang="zh-CN" sz="1000" b="1" dirty="0">
                <a:solidFill>
                  <a:schemeClr val="accent2"/>
                </a:solidFill>
                <a:latin typeface="Arial" panose="020B0604020202020204" pitchFamily="34" charset="0"/>
                <a:ea typeface="微软雅黑" panose="020B0503020204020204" pitchFamily="34" charset="-122"/>
              </a:rPr>
              <a:t>Contents</a:t>
            </a:r>
            <a:endParaRPr lang="en-US" altLang="zh-CN" sz="1000" b="1" dirty="0">
              <a:solidFill>
                <a:schemeClr val="accent2"/>
              </a:solidFill>
              <a:latin typeface="Arial" panose="020B0604020202020204" pitchFamily="34" charset="0"/>
              <a:ea typeface="微软雅黑" panose="020B0503020204020204" pitchFamily="34" charset="-122"/>
            </a:endParaRPr>
          </a:p>
        </p:txBody>
      </p:sp>
      <p:sp>
        <p:nvSpPr>
          <p:cNvPr id="10263" name="Oval 6"/>
          <p:cNvSpPr/>
          <p:nvPr/>
        </p:nvSpPr>
        <p:spPr>
          <a:xfrm>
            <a:off x="3928746" y="1630045"/>
            <a:ext cx="555625" cy="582613"/>
          </a:xfrm>
          <a:prstGeom prst="ellipse">
            <a:avLst/>
          </a:prstGeom>
          <a:solidFill>
            <a:srgbClr val="C00000"/>
          </a:solidFill>
          <a:ln w="9525">
            <a:noFill/>
          </a:ln>
        </p:spPr>
        <p:txBody>
          <a:bodyPr anchor="t"/>
          <a:lstStyle/>
          <a:p>
            <a:endParaRPr lang="zh-CN" altLang="en-US" dirty="0">
              <a:solidFill>
                <a:srgbClr val="F8F8F8"/>
              </a:solidFill>
              <a:latin typeface="Arial" panose="020B0604020202020204" pitchFamily="34" charset="0"/>
              <a:ea typeface="宋体" panose="02010600030101010101" pitchFamily="2" charset="-122"/>
            </a:endParaRPr>
          </a:p>
        </p:txBody>
      </p:sp>
      <p:sp>
        <p:nvSpPr>
          <p:cNvPr id="10264" name="TextBox 37"/>
          <p:cNvSpPr txBox="1"/>
          <p:nvPr/>
        </p:nvSpPr>
        <p:spPr>
          <a:xfrm>
            <a:off x="4020661" y="1691005"/>
            <a:ext cx="370840" cy="460375"/>
          </a:xfrm>
          <a:prstGeom prst="rect">
            <a:avLst/>
          </a:prstGeom>
          <a:noFill/>
          <a:ln w="9525">
            <a:noFill/>
          </a:ln>
        </p:spPr>
        <p:txBody>
          <a:bodyPr wrap="none" anchor="t">
            <a:spAutoFit/>
          </a:bodyPr>
          <a:lstStyle/>
          <a:p>
            <a:pPr algn="ctr"/>
            <a:r>
              <a:rPr lang="en-US" altLang="zh-CN" sz="2400" b="1" dirty="0">
                <a:solidFill>
                  <a:srgbClr val="F8F8F8"/>
                </a:solidFill>
                <a:latin typeface="微软雅黑" panose="020B0503020204020204" pitchFamily="34" charset="-122"/>
                <a:ea typeface="微软雅黑" panose="020B0503020204020204" pitchFamily="34" charset="-122"/>
              </a:rPr>
              <a:t>1</a:t>
            </a:r>
            <a:endParaRPr lang="en-US" altLang="zh-CN" sz="2400" b="1" dirty="0">
              <a:solidFill>
                <a:srgbClr val="F8F8F8"/>
              </a:solidFill>
              <a:latin typeface="微软雅黑" panose="020B0503020204020204" pitchFamily="34" charset="-122"/>
              <a:ea typeface="微软雅黑" panose="020B0503020204020204" pitchFamily="34" charset="-122"/>
            </a:endParaRPr>
          </a:p>
        </p:txBody>
      </p:sp>
      <p:pic>
        <p:nvPicPr>
          <p:cNvPr id="4" name="图片 3" descr="1"/>
          <p:cNvPicPr>
            <a:picLocks noChangeAspect="1"/>
          </p:cNvPicPr>
          <p:nvPr>
            <p:custDataLst>
              <p:tags r:id="rId3"/>
            </p:custDataLst>
          </p:nvPr>
        </p:nvPicPr>
        <p:blipFill>
          <a:blip r:embed="rId4"/>
          <a:stretch>
            <a:fillRect/>
          </a:stretch>
        </p:blipFill>
        <p:spPr>
          <a:xfrm>
            <a:off x="0" y="332740"/>
            <a:ext cx="3310890" cy="631825"/>
          </a:xfrm>
          <a:prstGeom prst="rect">
            <a:avLst/>
          </a:prstGeom>
        </p:spPr>
      </p:pic>
    </p:spTree>
  </p:cSld>
  <p:clrMapOvr>
    <a:masterClrMapping/>
  </p:clrMapOvr>
  <p:transition spd="slow" advClick="0" advTm="3000">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 name="图片 52"/>
          <p:cNvPicPr/>
          <p:nvPr/>
        </p:nvPicPr>
        <p:blipFill>
          <a:blip r:embed="rId1"/>
          <a:srcRect l="23951" t="4714" r="24787" b="1963"/>
          <a:stretch>
            <a:fillRect/>
          </a:stretch>
        </p:blipFill>
        <p:spPr bwMode="auto">
          <a:xfrm>
            <a:off x="292735" y="1436370"/>
            <a:ext cx="4541520" cy="3984625"/>
          </a:xfrm>
          <a:prstGeom prst="rect">
            <a:avLst/>
          </a:prstGeom>
        </p:spPr>
      </p:pic>
      <p:sp>
        <p:nvSpPr>
          <p:cNvPr id="52" name="文本框 51"/>
          <p:cNvSpPr/>
          <p:nvPr/>
        </p:nvSpPr>
        <p:spPr bwMode="auto">
          <a:xfrm>
            <a:off x="4899025" y="2211705"/>
            <a:ext cx="4080510" cy="3636010"/>
          </a:xfrm>
          <a:prstGeom prst="rect">
            <a:avLst/>
          </a:prstGeom>
          <a:noFill/>
        </p:spPr>
        <p:txBody>
          <a:bodyPr wrap="square" rtlCol="0">
            <a:spAutoFit/>
          </a:bodyPr>
          <a:p>
            <a:pPr algn="l">
              <a:lnSpc>
                <a:spcPct val="160000"/>
              </a:lnSpc>
              <a:buClrTx/>
              <a:buSzTx/>
            </a:pPr>
            <a:r>
              <a:rPr lang="zh-CN" altLang="en-US" sz="1800" b="1" i="0" u="none" strike="noStrike" cap="none" spc="120" dirty="0">
                <a:solidFill>
                  <a:schemeClr val="tx1"/>
                </a:solidFill>
                <a:latin typeface="思源宋体 CN Light" panose="02020300000000000000" charset="-122"/>
                <a:ea typeface="思源宋体 CN Light" panose="02020300000000000000" charset="-122"/>
                <a:cs typeface="思源黑体 Normal" panose="020B0400000000000000" charset="-122"/>
              </a:rPr>
              <a:t>点击“学校社区”自动弹出选择环境弹框，管理员需要为学校选</a:t>
            </a:r>
            <a:endParaRPr lang="zh-CN" altLang="en-US" sz="1800" b="1" i="0" u="none" strike="noStrike" cap="none" spc="120" dirty="0">
              <a:solidFill>
                <a:schemeClr val="tx1"/>
              </a:solidFill>
              <a:latin typeface="思源宋体 CN Light" panose="02020300000000000000" charset="-122"/>
              <a:ea typeface="思源宋体 CN Light" panose="02020300000000000000" charset="-122"/>
              <a:cs typeface="思源黑体 Normal" panose="020B0400000000000000" charset="-122"/>
            </a:endParaRPr>
          </a:p>
          <a:p>
            <a:pPr algn="l">
              <a:lnSpc>
                <a:spcPct val="160000"/>
              </a:lnSpc>
              <a:buClrTx/>
              <a:buSzTx/>
            </a:pPr>
            <a:r>
              <a:rPr lang="zh-CN" altLang="en-US" sz="1800" b="1" i="0" u="none" strike="noStrike" cap="none" spc="120" dirty="0">
                <a:solidFill>
                  <a:schemeClr val="tx1"/>
                </a:solidFill>
                <a:latin typeface="思源宋体 CN Light" panose="02020300000000000000" charset="-122"/>
                <a:ea typeface="思源宋体 CN Light" panose="02020300000000000000" charset="-122"/>
                <a:cs typeface="思源黑体 Normal" panose="020B0400000000000000" charset="-122"/>
              </a:rPr>
              <a:t>择学习环境勾选完成后点击确定。环境分为：</a:t>
            </a:r>
            <a:r>
              <a:rPr lang="zh-CN" altLang="en-US" sz="1800" b="1" i="0" u="none" strike="noStrike" cap="none" spc="120" dirty="0">
                <a:solidFill>
                  <a:srgbClr val="FF0000"/>
                </a:solidFill>
                <a:latin typeface="思源宋体 CN Light" panose="02020300000000000000" charset="-122"/>
                <a:ea typeface="思源宋体 CN Light" panose="02020300000000000000" charset="-122"/>
                <a:cs typeface="思源黑体 Normal" panose="020B0400000000000000" charset="-122"/>
              </a:rPr>
              <a:t>多媒体教学环境、混合学习环境、智慧学习环境。建议与之前选择的环境一致。</a:t>
            </a:r>
            <a:endParaRPr lang="zh-CN" altLang="en-US" sz="1800" b="1" i="0" u="none" strike="noStrike" cap="none" spc="120" dirty="0">
              <a:solidFill>
                <a:srgbClr val="FF0000"/>
              </a:solidFill>
              <a:latin typeface="思源宋体 CN Light" panose="02020300000000000000" charset="-122"/>
              <a:ea typeface="思源宋体 CN Light" panose="02020300000000000000" charset="-122"/>
              <a:cs typeface="思源黑体 Normal" panose="020B0400000000000000" charset="-122"/>
            </a:endParaRPr>
          </a:p>
          <a:p>
            <a:pPr algn="l">
              <a:lnSpc>
                <a:spcPct val="160000"/>
              </a:lnSpc>
              <a:buClrTx/>
              <a:buSzTx/>
            </a:pPr>
            <a:r>
              <a:rPr lang="zh-CN" altLang="en-US" sz="1800" b="1" i="0" u="none" strike="noStrike" cap="none" spc="120" dirty="0">
                <a:solidFill>
                  <a:schemeClr val="tx1"/>
                </a:solidFill>
                <a:latin typeface="思源宋体 CN Light" panose="02020300000000000000" charset="-122"/>
                <a:ea typeface="思源宋体 CN Light" panose="02020300000000000000" charset="-122"/>
                <a:cs typeface="思源黑体 Normal" panose="020B0400000000000000" charset="-122"/>
              </a:rPr>
              <a:t>（管理员选择完成环境后学员才可</a:t>
            </a:r>
            <a:endParaRPr lang="zh-CN" altLang="en-US" sz="1800" b="1" i="0" u="none" strike="noStrike" cap="none" spc="120" dirty="0">
              <a:solidFill>
                <a:schemeClr val="tx1"/>
              </a:solidFill>
              <a:latin typeface="思源宋体 CN Light" panose="02020300000000000000" charset="-122"/>
              <a:ea typeface="思源宋体 CN Light" panose="02020300000000000000" charset="-122"/>
              <a:cs typeface="思源黑体 Normal" panose="020B0400000000000000" charset="-122"/>
            </a:endParaRPr>
          </a:p>
          <a:p>
            <a:pPr algn="l">
              <a:lnSpc>
                <a:spcPct val="160000"/>
              </a:lnSpc>
              <a:buClrTx/>
              <a:buSzTx/>
            </a:pPr>
            <a:r>
              <a:rPr lang="zh-CN" altLang="en-US" sz="1800" b="1" i="0" u="none" strike="noStrike" cap="none" spc="120" dirty="0">
                <a:solidFill>
                  <a:schemeClr val="tx1"/>
                </a:solidFill>
                <a:latin typeface="思源宋体 CN Light" panose="02020300000000000000" charset="-122"/>
                <a:ea typeface="思源宋体 CN Light" panose="02020300000000000000" charset="-122"/>
                <a:cs typeface="思源黑体 Normal" panose="020B0400000000000000" charset="-122"/>
              </a:rPr>
              <a:t>以选择能力点）</a:t>
            </a:r>
            <a:endParaRPr lang="zh-CN" altLang="en-US" sz="1800" b="1" i="0" u="none" strike="noStrike" cap="none" spc="120" dirty="0">
              <a:solidFill>
                <a:schemeClr val="tx1"/>
              </a:solidFill>
              <a:latin typeface="思源宋体 CN Light" panose="02020300000000000000" charset="-122"/>
              <a:ea typeface="思源宋体 CN Light" panose="02020300000000000000" charset="-122"/>
              <a:cs typeface="思源黑体 Normal" panose="020B0400000000000000" charset="-122"/>
            </a:endParaRPr>
          </a:p>
        </p:txBody>
      </p:sp>
      <p:sp>
        <p:nvSpPr>
          <p:cNvPr id="4" name="文本框 18"/>
          <p:cNvSpPr/>
          <p:nvPr/>
        </p:nvSpPr>
        <p:spPr>
          <a:xfrm>
            <a:off x="5518150" y="302895"/>
            <a:ext cx="4231005" cy="460375"/>
          </a:xfrm>
          <a:prstGeom prst="rect">
            <a:avLst/>
          </a:prstGeom>
          <a:noFill/>
        </p:spPr>
        <p:txBody>
          <a:bodyPr wrap="square" rtlCol="0">
            <a:spAutoFit/>
          </a:bodyPr>
          <a:p>
            <a:pPr algn="l"/>
            <a:r>
              <a:rPr lang="zh-CN" sz="2400">
                <a:solidFill>
                  <a:srgbClr val="1E487A"/>
                </a:solidFill>
                <a:latin typeface="思源宋体 CN Heavy"/>
                <a:ea typeface="思源宋体 CN Heavy"/>
                <a:sym typeface="+mn-ea"/>
              </a:rPr>
              <a:t>学校社区</a:t>
            </a:r>
            <a:r>
              <a:rPr lang="en-US" altLang="zh-CN" sz="2400">
                <a:solidFill>
                  <a:srgbClr val="1E487A"/>
                </a:solidFill>
                <a:latin typeface="思源宋体 CN Heavy"/>
                <a:ea typeface="思源宋体 CN Heavy"/>
                <a:sym typeface="+mn-ea"/>
              </a:rPr>
              <a:t>-</a:t>
            </a:r>
            <a:r>
              <a:rPr lang="zh-CN" altLang="en-US" sz="2400">
                <a:solidFill>
                  <a:srgbClr val="1E487A"/>
                </a:solidFill>
                <a:latin typeface="思源宋体 CN Heavy" panose="02020900000000000000" charset="-122"/>
                <a:ea typeface="思源宋体 CN Heavy" panose="02020900000000000000" charset="-122"/>
              </a:rPr>
              <a:t>选择学习</a:t>
            </a:r>
            <a:r>
              <a:rPr lang="zh-CN" altLang="en-US" sz="2400">
                <a:solidFill>
                  <a:srgbClr val="1E487A"/>
                </a:solidFill>
                <a:latin typeface="思源宋体 CN Heavy" panose="02020900000000000000" charset="-122"/>
                <a:ea typeface="思源宋体 CN Heavy" panose="02020900000000000000" charset="-122"/>
              </a:rPr>
              <a:t>环境</a:t>
            </a:r>
            <a:endParaRPr lang="zh-CN" altLang="en-US" sz="2400">
              <a:solidFill>
                <a:srgbClr val="1E487A"/>
              </a:solidFill>
              <a:latin typeface="思源宋体 CN Heavy" panose="02020900000000000000" charset="-122"/>
              <a:ea typeface="思源宋体 CN Heavy" panose="02020900000000000000" charset="-122"/>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bwMode="auto">
          <a:xfrm>
            <a:off x="604520" y="5880735"/>
            <a:ext cx="8063865" cy="97726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rPr>
              <a:t>进入通知公告，管理员可管理、发布公告信息，本校培训学员可以看到发布的公告。</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endParaRPr>
          </a:p>
        </p:txBody>
      </p:sp>
      <p:sp>
        <p:nvSpPr>
          <p:cNvPr id="30" name="矩形 29"/>
          <p:cNvSpPr/>
          <p:nvPr/>
        </p:nvSpPr>
        <p:spPr bwMode="auto">
          <a:xfrm>
            <a:off x="6092190" y="299720"/>
            <a:ext cx="448119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学校公告</a:t>
            </a:r>
            <a:endParaRPr lang="zh-CN" altLang="en-US" sz="2400">
              <a:solidFill>
                <a:srgbClr val="1E487A"/>
              </a:solidFill>
              <a:latin typeface="思源宋体 CN Heavy"/>
              <a:ea typeface="思源宋体 CN Heavy"/>
            </a:endParaRPr>
          </a:p>
        </p:txBody>
      </p:sp>
      <p:pic>
        <p:nvPicPr>
          <p:cNvPr id="2" name="图片 1"/>
          <p:cNvPicPr>
            <a:picLocks noChangeAspect="1"/>
          </p:cNvPicPr>
          <p:nvPr/>
        </p:nvPicPr>
        <p:blipFill>
          <a:blip r:embed="rId1"/>
          <a:stretch>
            <a:fillRect/>
          </a:stretch>
        </p:blipFill>
        <p:spPr>
          <a:xfrm>
            <a:off x="611505" y="1124585"/>
            <a:ext cx="8448040" cy="4867275"/>
          </a:xfrm>
          <a:prstGeom prst="rect">
            <a:avLst/>
          </a:prstGeom>
        </p:spPr>
      </p:pic>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t="7165"/>
          <a:stretch>
            <a:fillRect/>
          </a:stretch>
        </p:blipFill>
        <p:spPr>
          <a:xfrm>
            <a:off x="129540" y="1196340"/>
            <a:ext cx="8884920" cy="4163060"/>
          </a:xfrm>
          <a:prstGeom prst="rect">
            <a:avLst/>
          </a:prstGeom>
        </p:spPr>
      </p:pic>
      <p:sp>
        <p:nvSpPr>
          <p:cNvPr id="8" name="矩形 7"/>
          <p:cNvSpPr/>
          <p:nvPr/>
        </p:nvSpPr>
        <p:spPr bwMode="auto">
          <a:xfrm>
            <a:off x="539750" y="5516880"/>
            <a:ext cx="6599555" cy="97726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 1.点击</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【下载】</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下载整校推进模板</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2.根据模板要求，填写并提交整校推进规划方案；</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32" name="矩形 31"/>
          <p:cNvSpPr/>
          <p:nvPr/>
        </p:nvSpPr>
        <p:spPr bwMode="auto">
          <a:xfrm>
            <a:off x="5948680" y="302895"/>
            <a:ext cx="306324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整校推进</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srcRect t="8085"/>
          <a:stretch>
            <a:fillRect/>
          </a:stretch>
        </p:blipFill>
        <p:spPr>
          <a:xfrm>
            <a:off x="200660" y="1215390"/>
            <a:ext cx="8761730" cy="3472180"/>
          </a:xfrm>
          <a:prstGeom prst="rect">
            <a:avLst/>
          </a:prstGeom>
        </p:spPr>
      </p:pic>
      <p:sp>
        <p:nvSpPr>
          <p:cNvPr id="9" name="矩形 8"/>
          <p:cNvSpPr/>
          <p:nvPr/>
        </p:nvSpPr>
        <p:spPr bwMode="auto">
          <a:xfrm>
            <a:off x="502285" y="5085080"/>
            <a:ext cx="8325485" cy="142049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 1.点击</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【下载】</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，下载</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教研组研修规划模板</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2.根据模板要求，填写教研组研修计划并提交，提交时标题严格按照</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【**学科教研组研修计划+学校名称】命名</a:t>
            </a:r>
            <a:endPar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32" name="矩形 31"/>
          <p:cNvSpPr/>
          <p:nvPr/>
        </p:nvSpPr>
        <p:spPr bwMode="auto">
          <a:xfrm>
            <a:off x="5281930" y="315595"/>
            <a:ext cx="478726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教研组研修计划</a:t>
            </a:r>
            <a:endParaRPr lang="zh-CN" altLang="en-US" sz="2400">
              <a:solidFill>
                <a:srgbClr val="1E487A"/>
              </a:solidFill>
              <a:latin typeface="思源宋体 CN Heavy"/>
              <a:ea typeface="思源宋体 CN Heavy"/>
            </a:endParaRPr>
          </a:p>
        </p:txBody>
      </p:sp>
      <p:pic>
        <p:nvPicPr>
          <p:cNvPr id="4" name="图片 3"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2"/>
          <p:cNvSpPr/>
          <p:nvPr/>
        </p:nvSpPr>
        <p:spPr>
          <a:xfrm>
            <a:off x="539750" y="4869180"/>
            <a:ext cx="8321040" cy="1337945"/>
          </a:xfrm>
          <a:prstGeom prst="rect">
            <a:avLst/>
          </a:prstGeom>
          <a:noFill/>
        </p:spPr>
        <p:txBody>
          <a:bodyPr wrap="square" rtlCol="0">
            <a:spAutoFit/>
          </a:bodyPr>
          <a:lstStyle/>
          <a:p>
            <a:pPr algn="l">
              <a:lnSpc>
                <a:spcPct val="150000"/>
              </a:lnSpc>
            </a:pPr>
            <a:r>
              <a:rPr lang="en-US" altLang="zh-CN" sz="1800" b="1" dirty="0">
                <a:solidFill>
                  <a:schemeClr val="tx1"/>
                </a:solidFill>
                <a:uFillTx/>
                <a:latin typeface="思源宋体 CN Light" charset="0"/>
                <a:ea typeface="思源宋体 CN Light" panose="02020300000000000000" charset="-122"/>
                <a:cs typeface="思源黑体 Normal" panose="020B0400000000000000" charset="-122"/>
                <a:sym typeface="+mn-lt"/>
              </a:rPr>
              <a:t>1.</a:t>
            </a:r>
            <a:r>
              <a:rPr lang="zh-CN" altLang="en-US" sz="1800" b="1" dirty="0">
                <a:solidFill>
                  <a:schemeClr val="tx1"/>
                </a:solidFill>
                <a:uFillTx/>
                <a:latin typeface="思源宋体 CN Light" charset="0"/>
                <a:ea typeface="思源宋体 CN Light" panose="02020300000000000000" charset="-122"/>
                <a:cs typeface="思源黑体 Normal" panose="020B0400000000000000" charset="-122"/>
                <a:sym typeface="+mn-lt"/>
              </a:rPr>
              <a:t>点击导航栏</a:t>
            </a:r>
            <a:r>
              <a:rPr lang="zh-CN" altLang="en-US" sz="1800" b="1" dirty="0">
                <a:solidFill>
                  <a:srgbClr val="FF0000"/>
                </a:solidFill>
                <a:uFillTx/>
                <a:latin typeface="思源宋体 CN Light" charset="0"/>
                <a:ea typeface="思源宋体 CN Light" panose="02020300000000000000" charset="-122"/>
                <a:cs typeface="思源黑体 Normal" panose="020B0400000000000000" charset="-122"/>
                <a:sym typeface="+mn-lt"/>
              </a:rPr>
              <a:t>【校本研修活动】</a:t>
            </a:r>
            <a:r>
              <a:rPr lang="zh-CN" altLang="en-US" sz="1800" b="1" dirty="0">
                <a:solidFill>
                  <a:schemeClr val="tx1"/>
                </a:solidFill>
                <a:uFillTx/>
                <a:latin typeface="思源宋体 CN Light" charset="0"/>
                <a:ea typeface="思源宋体 CN Light" panose="02020300000000000000" charset="-122"/>
                <a:cs typeface="思源黑体 Normal" panose="020B0400000000000000" charset="-122"/>
                <a:sym typeface="+mn-lt"/>
              </a:rPr>
              <a:t>，找到校本研修活动任务。</a:t>
            </a:r>
            <a:endParaRPr lang="zh-CN" altLang="en-US" sz="1800" b="1" dirty="0">
              <a:solidFill>
                <a:schemeClr val="tx1"/>
              </a:solidFill>
              <a:uFillTx/>
              <a:latin typeface="思源宋体 CN Light" charset="0"/>
              <a:ea typeface="思源宋体 CN Light" panose="02020300000000000000" charset="-122"/>
              <a:cs typeface="思源黑体 Normal" panose="020B0400000000000000" charset="-122"/>
              <a:sym typeface="+mn-lt"/>
            </a:endParaRPr>
          </a:p>
          <a:p>
            <a:pPr algn="l">
              <a:lnSpc>
                <a:spcPct val="150000"/>
              </a:lnSpc>
            </a:pPr>
            <a:r>
              <a:rPr lang="en-US" altLang="zh-CN" sz="1800" b="1" dirty="0">
                <a:solidFill>
                  <a:schemeClr val="tx1"/>
                </a:solidFill>
                <a:uFillTx/>
                <a:latin typeface="思源宋体 CN Light" charset="0"/>
                <a:ea typeface="思源宋体 CN Light" panose="02020300000000000000" charset="-122"/>
                <a:cs typeface="思源黑体 Normal" panose="020B0400000000000000" charset="-122"/>
                <a:sym typeface="+mn-lt"/>
              </a:rPr>
              <a:t>2.</a:t>
            </a:r>
            <a:r>
              <a:rPr lang="zh-CN" altLang="en-US" sz="1800" b="1" dirty="0">
                <a:solidFill>
                  <a:srgbClr val="FF0000"/>
                </a:solidFill>
                <a:uFillTx/>
                <a:latin typeface="思源宋体 CN Light" charset="0"/>
                <a:ea typeface="思源宋体 CN Light" panose="02020300000000000000" charset="-122"/>
                <a:cs typeface="思源黑体 Normal" panose="020B0400000000000000" charset="-122"/>
                <a:sym typeface="+mn-lt"/>
              </a:rPr>
              <a:t>复制红色字体任务</a:t>
            </a:r>
            <a:r>
              <a:rPr lang="zh-CN" altLang="en-US" sz="1800" b="1" dirty="0">
                <a:solidFill>
                  <a:schemeClr val="tx1"/>
                </a:solidFill>
                <a:uFillTx/>
                <a:latin typeface="思源宋体 CN Light" charset="0"/>
                <a:ea typeface="思源宋体 CN Light" panose="02020300000000000000" charset="-122"/>
                <a:cs typeface="思源黑体 Normal" panose="020B0400000000000000" charset="-122"/>
                <a:sym typeface="+mn-lt"/>
              </a:rPr>
              <a:t>，找到【发布任务】。</a:t>
            </a:r>
            <a:endParaRPr lang="zh-CN" altLang="en-US" sz="1800" b="1" dirty="0">
              <a:solidFill>
                <a:schemeClr val="tx1"/>
              </a:solidFill>
              <a:uFillTx/>
              <a:latin typeface="思源宋体 CN Light" charset="0"/>
              <a:ea typeface="思源宋体 CN Light" panose="02020300000000000000" charset="-122"/>
              <a:cs typeface="思源黑体 Normal" panose="020B0400000000000000" charset="-122"/>
              <a:sym typeface="+mn-lt"/>
            </a:endParaRPr>
          </a:p>
          <a:p>
            <a:pPr algn="l">
              <a:lnSpc>
                <a:spcPct val="150000"/>
              </a:lnSpc>
            </a:pPr>
            <a:r>
              <a:rPr lang="en-US" altLang="zh-CN" sz="1800" b="1" dirty="0">
                <a:solidFill>
                  <a:schemeClr val="tx1"/>
                </a:solidFill>
                <a:uFillTx/>
                <a:latin typeface="思源宋体 CN Light" charset="0"/>
                <a:ea typeface="思源宋体 CN Light" panose="02020300000000000000" charset="-122"/>
                <a:cs typeface="思源黑体 Normal" panose="020B0400000000000000" charset="-122"/>
                <a:sym typeface="+mn-lt"/>
              </a:rPr>
              <a:t>3.</a:t>
            </a:r>
            <a:r>
              <a:rPr lang="zh-CN" altLang="en-US" sz="1800" b="1" dirty="0">
                <a:solidFill>
                  <a:srgbClr val="FF0000"/>
                </a:solidFill>
                <a:uFillTx/>
                <a:latin typeface="思源宋体 CN Light" charset="0"/>
                <a:ea typeface="思源宋体 CN Light" panose="02020300000000000000" charset="-122"/>
                <a:cs typeface="思源黑体 Normal" panose="020B0400000000000000" charset="-122"/>
                <a:sym typeface="+mn-lt"/>
              </a:rPr>
              <a:t>粘贴任务要求</a:t>
            </a:r>
            <a:r>
              <a:rPr lang="zh-CN" altLang="en-US" sz="1800" b="1" dirty="0">
                <a:solidFill>
                  <a:schemeClr val="tx1"/>
                </a:solidFill>
                <a:uFillTx/>
                <a:latin typeface="思源宋体 CN Light" charset="0"/>
                <a:ea typeface="思源宋体 CN Light" panose="02020300000000000000" charset="-122"/>
                <a:cs typeface="思源黑体 Normal" panose="020B0400000000000000" charset="-122"/>
                <a:sym typeface="+mn-lt"/>
              </a:rPr>
              <a:t>，点击【确定】即可完成发布。</a:t>
            </a:r>
            <a:endParaRPr lang="zh-CN" altLang="en-US" sz="1800" b="1" dirty="0">
              <a:solidFill>
                <a:schemeClr val="tx1"/>
              </a:solidFill>
              <a:uFillTx/>
              <a:latin typeface="思源宋体 CN Light" charset="0"/>
              <a:ea typeface="思源宋体 CN Light" panose="02020300000000000000" charset="-122"/>
              <a:cs typeface="思源黑体 Normal" panose="020B0400000000000000" charset="-122"/>
              <a:sym typeface="+mn-lt"/>
            </a:endParaRPr>
          </a:p>
        </p:txBody>
      </p:sp>
      <p:sp>
        <p:nvSpPr>
          <p:cNvPr id="41" name="矩形 40"/>
          <p:cNvSpPr/>
          <p:nvPr/>
        </p:nvSpPr>
        <p:spPr bwMode="auto">
          <a:xfrm>
            <a:off x="5507990" y="404495"/>
            <a:ext cx="483489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altLang="en-US" sz="2400">
                <a:solidFill>
                  <a:srgbClr val="1E487A"/>
                </a:solidFill>
                <a:latin typeface="思源宋体 CN Heavy"/>
                <a:ea typeface="思源宋体 CN Heavy"/>
                <a:sym typeface="+mn-ea"/>
              </a:rPr>
              <a:t>校本研修活动</a:t>
            </a:r>
            <a:r>
              <a:rPr lang="en-US" altLang="zh-CN" sz="2400">
                <a:solidFill>
                  <a:srgbClr val="1E487A"/>
                </a:solidFill>
                <a:latin typeface="思源宋体 CN Heavy"/>
                <a:ea typeface="思源宋体 CN Heavy"/>
                <a:sym typeface="+mn-ea"/>
              </a:rPr>
              <a:t>-</a:t>
            </a:r>
            <a:r>
              <a:rPr lang="zh-CN" altLang="en-US" sz="2400">
                <a:solidFill>
                  <a:srgbClr val="1E487A"/>
                </a:solidFill>
                <a:latin typeface="思源宋体 CN Heavy"/>
                <a:ea typeface="思源宋体 CN Heavy"/>
                <a:sym typeface="+mn-ea"/>
              </a:rPr>
              <a:t>发布任务</a:t>
            </a:r>
            <a:endParaRPr lang="zh-CN" altLang="en-US" sz="2400">
              <a:solidFill>
                <a:srgbClr val="1E487A"/>
              </a:solidFill>
              <a:latin typeface="思源宋体 CN Heavy"/>
              <a:ea typeface="思源宋体 CN Heavy"/>
              <a:sym typeface="+mn-ea"/>
            </a:endParaRPr>
          </a:p>
        </p:txBody>
      </p:sp>
      <p:pic>
        <p:nvPicPr>
          <p:cNvPr id="4" name="图片 3"/>
          <p:cNvPicPr>
            <a:picLocks noChangeAspect="1"/>
          </p:cNvPicPr>
          <p:nvPr/>
        </p:nvPicPr>
        <p:blipFill>
          <a:blip r:embed="rId1"/>
          <a:stretch>
            <a:fillRect/>
          </a:stretch>
        </p:blipFill>
        <p:spPr>
          <a:xfrm>
            <a:off x="0" y="1223645"/>
            <a:ext cx="4515485" cy="3286125"/>
          </a:xfrm>
          <a:prstGeom prst="rect">
            <a:avLst/>
          </a:prstGeom>
        </p:spPr>
      </p:pic>
      <p:pic>
        <p:nvPicPr>
          <p:cNvPr id="6" name="图片 5"/>
          <p:cNvPicPr>
            <a:picLocks noChangeAspect="1"/>
          </p:cNvPicPr>
          <p:nvPr/>
        </p:nvPicPr>
        <p:blipFill>
          <a:blip r:embed="rId2"/>
          <a:srcRect r="-851"/>
          <a:stretch>
            <a:fillRect/>
          </a:stretch>
        </p:blipFill>
        <p:spPr>
          <a:xfrm>
            <a:off x="4515485" y="1223645"/>
            <a:ext cx="4613275" cy="3164205"/>
          </a:xfrm>
          <a:prstGeom prst="rect">
            <a:avLst/>
          </a:prstGeom>
        </p:spPr>
      </p:pic>
      <p:pic>
        <p:nvPicPr>
          <p:cNvPr id="7" name="图片 6" descr="1"/>
          <p:cNvPicPr>
            <a:picLocks noChangeAspect="1"/>
          </p:cNvPicPr>
          <p:nvPr>
            <p:custDataLst>
              <p:tags r:id="rId3"/>
            </p:custDataLst>
          </p:nvPr>
        </p:nvPicPr>
        <p:blipFill>
          <a:blip r:embed="rId4"/>
          <a:stretch>
            <a:fillRect/>
          </a:stretch>
        </p:blipFill>
        <p:spPr>
          <a:xfrm>
            <a:off x="1043305" y="255905"/>
            <a:ext cx="3310890" cy="63182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additive="base">
                                        <p:cTn id="8" dur="1000" fill="hold"/>
                                        <p:tgtEl>
                                          <p:spTgt spid="3"/>
                                        </p:tgtEl>
                                        <p:attrNameLst>
                                          <p:attrName>ppt_x</p:attrName>
                                        </p:attrNameLst>
                                      </p:cBhvr>
                                      <p:tavLst>
                                        <p:tav tm="0">
                                          <p:val>
                                            <p:strVal val="#ppt_x"/>
                                          </p:val>
                                        </p:tav>
                                        <p:tav tm="100000">
                                          <p:val>
                                            <p:strVal val="#ppt_x"/>
                                          </p:val>
                                        </p:tav>
                                      </p:tavLst>
                                    </p:anim>
                                    <p:anim calcmode="lin" valueType="num">
                                      <p:cBhvr additive="base">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t="9039"/>
          <a:stretch>
            <a:fillRect/>
          </a:stretch>
        </p:blipFill>
        <p:spPr>
          <a:xfrm>
            <a:off x="443230" y="1484630"/>
            <a:ext cx="8256905" cy="3418840"/>
          </a:xfrm>
          <a:prstGeom prst="rect">
            <a:avLst/>
          </a:prstGeom>
        </p:spPr>
      </p:pic>
      <p:sp>
        <p:nvSpPr>
          <p:cNvPr id="9" name="矩形 8"/>
          <p:cNvSpPr/>
          <p:nvPr/>
        </p:nvSpPr>
        <p:spPr bwMode="auto">
          <a:xfrm>
            <a:off x="828040" y="5300980"/>
            <a:ext cx="8011795" cy="97726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 1.查看每个学员提交的校本研修过程性资料；</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2.</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审核通过</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点击通过按钮。</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41" name="矩形 40"/>
          <p:cNvSpPr/>
          <p:nvPr/>
        </p:nvSpPr>
        <p:spPr bwMode="auto">
          <a:xfrm>
            <a:off x="4800600" y="302895"/>
            <a:ext cx="420243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en-US" altLang="zh-CN" sz="2400">
                <a:solidFill>
                  <a:srgbClr val="1E487A"/>
                </a:solidFill>
                <a:latin typeface="思源宋体 CN Heavy"/>
                <a:ea typeface="思源宋体 CN Heavy"/>
                <a:sym typeface="+mn-ea"/>
              </a:rPr>
              <a:t>        </a:t>
            </a:r>
            <a:r>
              <a:rPr lang="zh-CN" altLang="en-US" sz="2400">
                <a:solidFill>
                  <a:srgbClr val="1E487A"/>
                </a:solidFill>
                <a:latin typeface="思源宋体 CN Heavy"/>
                <a:ea typeface="思源宋体 CN Heavy"/>
                <a:sym typeface="+mn-ea"/>
              </a:rPr>
              <a:t>校本研修活动</a:t>
            </a:r>
            <a:r>
              <a:rPr lang="en-US" altLang="zh-CN" sz="2400">
                <a:solidFill>
                  <a:srgbClr val="1E487A"/>
                </a:solidFill>
                <a:latin typeface="思源宋体 CN Heavy"/>
                <a:ea typeface="思源宋体 CN Heavy"/>
                <a:sym typeface="+mn-ea"/>
              </a:rPr>
              <a:t>-</a:t>
            </a:r>
            <a:r>
              <a:rPr lang="zh-CN" altLang="en-US" sz="2400">
                <a:solidFill>
                  <a:srgbClr val="1E487A"/>
                </a:solidFill>
                <a:latin typeface="思源宋体 CN Heavy"/>
                <a:ea typeface="思源宋体 CN Heavy"/>
                <a:sym typeface="+mn-ea"/>
              </a:rPr>
              <a:t>审核</a:t>
            </a:r>
            <a:endParaRPr lang="zh-CN" altLang="en-US" sz="2400">
              <a:solidFill>
                <a:srgbClr val="1E487A"/>
              </a:solidFill>
              <a:latin typeface="思源宋体 CN Heavy"/>
              <a:ea typeface="思源宋体 CN Heavy"/>
              <a:sym typeface="+mn-ea"/>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13379" t="6986" r="11083"/>
          <a:stretch>
            <a:fillRect/>
          </a:stretch>
        </p:blipFill>
        <p:spPr>
          <a:xfrm>
            <a:off x="384175" y="1124585"/>
            <a:ext cx="8303895" cy="4404995"/>
          </a:xfrm>
          <a:prstGeom prst="rect">
            <a:avLst/>
          </a:prstGeom>
        </p:spPr>
      </p:pic>
      <p:sp>
        <p:nvSpPr>
          <p:cNvPr id="9" name="矩形 8"/>
          <p:cNvSpPr/>
          <p:nvPr/>
        </p:nvSpPr>
        <p:spPr bwMode="auto">
          <a:xfrm>
            <a:off x="1188085" y="5589270"/>
            <a:ext cx="5555615" cy="97726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1.查看</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任务要求</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2.管理员提交本校校本研修简报。</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41" name="矩形 40"/>
          <p:cNvSpPr/>
          <p:nvPr/>
        </p:nvSpPr>
        <p:spPr bwMode="auto">
          <a:xfrm>
            <a:off x="5138420" y="332740"/>
            <a:ext cx="346900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校本研修简报</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18954" t="7812" r="19660"/>
          <a:stretch>
            <a:fillRect/>
          </a:stretch>
        </p:blipFill>
        <p:spPr>
          <a:xfrm>
            <a:off x="271145" y="1124585"/>
            <a:ext cx="8513445" cy="5534025"/>
          </a:xfrm>
          <a:prstGeom prst="rect">
            <a:avLst/>
          </a:prstGeom>
        </p:spPr>
      </p:pic>
      <p:sp>
        <p:nvSpPr>
          <p:cNvPr id="41" name="矩形 40"/>
          <p:cNvSpPr/>
          <p:nvPr/>
        </p:nvSpPr>
        <p:spPr bwMode="auto">
          <a:xfrm>
            <a:off x="5518150" y="297180"/>
            <a:ext cx="311150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能力点认证</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rcRect l="3847" t="8798" r="8041"/>
          <a:stretch>
            <a:fillRect/>
          </a:stretch>
        </p:blipFill>
        <p:spPr>
          <a:xfrm>
            <a:off x="399415" y="1107440"/>
            <a:ext cx="8504555" cy="4529455"/>
          </a:xfrm>
          <a:prstGeom prst="rect">
            <a:avLst/>
          </a:prstGeom>
        </p:spPr>
      </p:pic>
      <p:sp>
        <p:nvSpPr>
          <p:cNvPr id="9" name="矩形 8"/>
          <p:cNvSpPr/>
          <p:nvPr/>
        </p:nvSpPr>
        <p:spPr bwMode="auto">
          <a:xfrm>
            <a:off x="408305" y="5676900"/>
            <a:ext cx="8501380" cy="97726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 管理员可以在此功能模块随时查看能力点右上角是否有</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未批阅的人数</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，如果有显示未批阅人数，点击去批阅按钮。</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4" name="矩形 3"/>
          <p:cNvSpPr/>
          <p:nvPr/>
        </p:nvSpPr>
        <p:spPr bwMode="auto">
          <a:xfrm>
            <a:off x="5302885" y="302895"/>
            <a:ext cx="332168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能力点认证</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r="8882"/>
          <a:stretch>
            <a:fillRect/>
          </a:stretch>
        </p:blipFill>
        <p:spPr>
          <a:xfrm>
            <a:off x="0" y="1240790"/>
            <a:ext cx="4755515" cy="4376420"/>
          </a:xfrm>
          <a:prstGeom prst="rect">
            <a:avLst/>
          </a:prstGeom>
        </p:spPr>
      </p:pic>
      <p:pic>
        <p:nvPicPr>
          <p:cNvPr id="3" name="图片 2"/>
          <p:cNvPicPr>
            <a:picLocks noChangeAspect="1"/>
          </p:cNvPicPr>
          <p:nvPr/>
        </p:nvPicPr>
        <p:blipFill>
          <a:blip r:embed="rId2"/>
          <a:srcRect l="11084"/>
          <a:stretch>
            <a:fillRect/>
          </a:stretch>
        </p:blipFill>
        <p:spPr>
          <a:xfrm>
            <a:off x="4812665" y="1680210"/>
            <a:ext cx="4146550" cy="3937000"/>
          </a:xfrm>
          <a:prstGeom prst="rect">
            <a:avLst/>
          </a:prstGeom>
        </p:spPr>
      </p:pic>
      <p:sp>
        <p:nvSpPr>
          <p:cNvPr id="9" name="矩形 8"/>
          <p:cNvSpPr/>
          <p:nvPr/>
        </p:nvSpPr>
        <p:spPr bwMode="auto">
          <a:xfrm>
            <a:off x="1221740" y="5715635"/>
            <a:ext cx="7120890" cy="97726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 管理员查看微能力点对应</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评价标准</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，对比学员提交的微能力点考核作业，进行</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评价考核</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4" name="矩形 3"/>
          <p:cNvSpPr/>
          <p:nvPr/>
        </p:nvSpPr>
        <p:spPr bwMode="auto">
          <a:xfrm>
            <a:off x="4872355" y="308610"/>
            <a:ext cx="405320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能力点认证</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批阅</a:t>
            </a:r>
            <a:endParaRPr lang="zh-CN" altLang="en-US" sz="2400">
              <a:solidFill>
                <a:srgbClr val="1E487A"/>
              </a:solidFill>
              <a:latin typeface="思源宋体 CN Heavy"/>
              <a:ea typeface="思源宋体 CN Heavy"/>
            </a:endParaRPr>
          </a:p>
        </p:txBody>
      </p:sp>
      <p:pic>
        <p:nvPicPr>
          <p:cNvPr id="7" name="图片 6" descr="1"/>
          <p:cNvPicPr>
            <a:picLocks noChangeAspect="1"/>
          </p:cNvPicPr>
          <p:nvPr>
            <p:custDataLst>
              <p:tags r:id="rId3"/>
            </p:custDataLst>
          </p:nvPr>
        </p:nvPicPr>
        <p:blipFill>
          <a:blip r:embed="rId4"/>
          <a:stretch>
            <a:fillRect/>
          </a:stretch>
        </p:blipFill>
        <p:spPr>
          <a:xfrm>
            <a:off x="1043305" y="255905"/>
            <a:ext cx="3310890" cy="631825"/>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68"/>
          <p:cNvSpPr txBox="1"/>
          <p:nvPr/>
        </p:nvSpPr>
        <p:spPr>
          <a:xfrm>
            <a:off x="1969771" y="3142298"/>
            <a:ext cx="6481762" cy="922020"/>
          </a:xfrm>
          <a:prstGeom prst="rect">
            <a:avLst/>
          </a:prstGeom>
          <a:noFill/>
          <a:ln w="9525">
            <a:noFill/>
          </a:ln>
        </p:spPr>
        <p:txBody>
          <a:bodyPr anchor="t">
            <a:spAutoFit/>
          </a:bodyPr>
          <a:lstStyle/>
          <a:p>
            <a:pPr algn="ctr"/>
            <a:r>
              <a:rPr lang="zh-CN" altLang="en-US" sz="5400" b="1" dirty="0">
                <a:solidFill>
                  <a:srgbClr val="C00000"/>
                </a:solidFill>
                <a:latin typeface="楷体" panose="02010609060101010101" charset="-122"/>
                <a:ea typeface="楷体" panose="02010609060101010101" charset="-122"/>
              </a:rPr>
              <a:t>项目概况介绍</a:t>
            </a:r>
            <a:endParaRPr lang="zh-CN" altLang="en-US" sz="5400" b="1" dirty="0">
              <a:solidFill>
                <a:srgbClr val="C00000"/>
              </a:solidFill>
              <a:latin typeface="楷体" panose="02010609060101010101" charset="-122"/>
              <a:ea typeface="楷体" panose="02010609060101010101" charset="-122"/>
            </a:endParaRPr>
          </a:p>
        </p:txBody>
      </p:sp>
      <p:sp>
        <p:nvSpPr>
          <p:cNvPr id="4" name="椭圆 3"/>
          <p:cNvSpPr/>
          <p:nvPr/>
        </p:nvSpPr>
        <p:spPr>
          <a:xfrm>
            <a:off x="1757045" y="3013710"/>
            <a:ext cx="1151890" cy="11518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58670" y="3128645"/>
            <a:ext cx="702945" cy="922020"/>
          </a:xfrm>
          <a:prstGeom prst="rect">
            <a:avLst/>
          </a:prstGeom>
          <a:noFill/>
        </p:spPr>
        <p:txBody>
          <a:bodyPr wrap="square" rtlCol="0">
            <a:spAutoFit/>
          </a:bodyPr>
          <a:lstStyle/>
          <a:p>
            <a:r>
              <a:rPr lang="en-US" altLang="zh-CN" sz="5400" b="1">
                <a:solidFill>
                  <a:srgbClr val="FFC000"/>
                </a:solidFill>
                <a:latin typeface="微软雅黑" panose="020B0503020204020204" pitchFamily="34" charset="-122"/>
                <a:ea typeface="微软雅黑" panose="020B0503020204020204" pitchFamily="34" charset="-122"/>
              </a:rPr>
              <a:t>1</a:t>
            </a:r>
            <a:endParaRPr lang="en-US" altLang="zh-CN" sz="5400" b="1">
              <a:solidFill>
                <a:srgbClr val="FFC000"/>
              </a:solidFill>
              <a:latin typeface="微软雅黑" panose="020B0503020204020204" pitchFamily="34" charset="-122"/>
              <a:ea typeface="微软雅黑" panose="020B0503020204020204" pitchFamily="34" charset="-122"/>
            </a:endParaRPr>
          </a:p>
        </p:txBody>
      </p:sp>
      <p:pic>
        <p:nvPicPr>
          <p:cNvPr id="6" name="图片 5" descr="1"/>
          <p:cNvPicPr>
            <a:picLocks noChangeAspect="1"/>
          </p:cNvPicPr>
          <p:nvPr>
            <p:custDataLst>
              <p:tags r:id="rId1"/>
            </p:custDataLst>
          </p:nvPr>
        </p:nvPicPr>
        <p:blipFill>
          <a:blip r:embed="rId2"/>
          <a:stretch>
            <a:fillRect/>
          </a:stretch>
        </p:blipFill>
        <p:spPr>
          <a:xfrm>
            <a:off x="971550" y="255905"/>
            <a:ext cx="3310890" cy="631825"/>
          </a:xfrm>
          <a:prstGeom prst="rect">
            <a:avLst/>
          </a:prstGeom>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13696" t="7352" r="16471"/>
          <a:stretch>
            <a:fillRect/>
          </a:stretch>
        </p:blipFill>
        <p:spPr>
          <a:xfrm>
            <a:off x="550545" y="1069340"/>
            <a:ext cx="8182610" cy="4376420"/>
          </a:xfrm>
          <a:prstGeom prst="rect">
            <a:avLst/>
          </a:prstGeom>
        </p:spPr>
      </p:pic>
      <p:sp>
        <p:nvSpPr>
          <p:cNvPr id="4" name="矩形 3"/>
          <p:cNvSpPr/>
          <p:nvPr/>
        </p:nvSpPr>
        <p:spPr bwMode="auto">
          <a:xfrm>
            <a:off x="1403350" y="5661025"/>
            <a:ext cx="6739890" cy="53403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 管理员选出</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教研组优秀案例</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和</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教师个人优秀案例</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上传分享</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6" name="矩形 5"/>
          <p:cNvSpPr/>
          <p:nvPr/>
        </p:nvSpPr>
        <p:spPr bwMode="auto">
          <a:xfrm>
            <a:off x="5231130" y="302895"/>
            <a:ext cx="339534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优秀教师案例</a:t>
            </a:r>
            <a:endParaRPr lang="zh-CN" altLang="en-US" sz="2400">
              <a:solidFill>
                <a:srgbClr val="1E487A"/>
              </a:solidFill>
              <a:latin typeface="思源宋体 CN Heavy"/>
              <a:ea typeface="思源宋体 CN Heavy"/>
            </a:endParaRPr>
          </a:p>
        </p:txBody>
      </p:sp>
      <p:pic>
        <p:nvPicPr>
          <p:cNvPr id="7" name="图片 6"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17688" t="8640" r="18080"/>
          <a:stretch>
            <a:fillRect/>
          </a:stretch>
        </p:blipFill>
        <p:spPr>
          <a:xfrm>
            <a:off x="476250" y="1066800"/>
            <a:ext cx="8367395" cy="4631055"/>
          </a:xfrm>
          <a:prstGeom prst="rect">
            <a:avLst/>
          </a:prstGeom>
        </p:spPr>
      </p:pic>
      <p:sp>
        <p:nvSpPr>
          <p:cNvPr id="9" name="矩形 8"/>
          <p:cNvSpPr/>
          <p:nvPr/>
        </p:nvSpPr>
        <p:spPr bwMode="auto">
          <a:xfrm>
            <a:off x="1835785" y="5876925"/>
            <a:ext cx="5536565" cy="53403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 管理员可以查看每个学员选取微能力点统计情况</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41" name="矩形 40"/>
          <p:cNvSpPr/>
          <p:nvPr/>
        </p:nvSpPr>
        <p:spPr bwMode="auto">
          <a:xfrm>
            <a:off x="4944110" y="299720"/>
            <a:ext cx="390398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教师能力点选择</a:t>
            </a:r>
            <a:endParaRPr lang="zh-CN" altLang="en-US" sz="2400">
              <a:solidFill>
                <a:srgbClr val="1E487A"/>
              </a:solidFill>
              <a:latin typeface="思源宋体 CN Heavy"/>
              <a:ea typeface="思源宋体 CN Heavy"/>
            </a:endParaRPr>
          </a:p>
        </p:txBody>
      </p:sp>
      <p:pic>
        <p:nvPicPr>
          <p:cNvPr id="4" name="图片 3" descr="1"/>
          <p:cNvPicPr>
            <a:picLocks noChangeAspect="1"/>
          </p:cNvPicPr>
          <p:nvPr/>
        </p:nvPicPr>
        <p:blipFill>
          <a:blip r:embed="rId2"/>
          <a:stretch>
            <a:fillRect/>
          </a:stretch>
        </p:blipFill>
        <p:spPr>
          <a:xfrm>
            <a:off x="1043305" y="255905"/>
            <a:ext cx="3310890" cy="631825"/>
          </a:xfrm>
          <a:prstGeom prst="rect">
            <a:avLst/>
          </a:prstGeom>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14442" t="7670" r="16894"/>
          <a:stretch>
            <a:fillRect/>
          </a:stretch>
        </p:blipFill>
        <p:spPr>
          <a:xfrm>
            <a:off x="534670" y="1052830"/>
            <a:ext cx="8244205" cy="4752975"/>
          </a:xfrm>
          <a:prstGeom prst="rect">
            <a:avLst/>
          </a:prstGeom>
        </p:spPr>
      </p:pic>
      <p:sp>
        <p:nvSpPr>
          <p:cNvPr id="9" name="矩形 8"/>
          <p:cNvSpPr/>
          <p:nvPr/>
        </p:nvSpPr>
        <p:spPr bwMode="auto">
          <a:xfrm>
            <a:off x="1732280" y="6021070"/>
            <a:ext cx="5536565" cy="53403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 </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管理员可以查看每个学员教师个人研修规划</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41" name="矩形 40"/>
          <p:cNvSpPr/>
          <p:nvPr/>
        </p:nvSpPr>
        <p:spPr bwMode="auto">
          <a:xfrm>
            <a:off x="4707255" y="302895"/>
            <a:ext cx="442722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教师个人研修规划</a:t>
            </a:r>
            <a:endParaRPr lang="zh-CN" altLang="en-US" sz="2400">
              <a:solidFill>
                <a:srgbClr val="1E487A"/>
              </a:solidFill>
              <a:latin typeface="思源宋体 CN Heavy"/>
              <a:ea typeface="思源宋体 CN Heavy"/>
            </a:endParaRPr>
          </a:p>
        </p:txBody>
      </p:sp>
      <p:pic>
        <p:nvPicPr>
          <p:cNvPr id="4" name="图片 3"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16641" t="9296" r="18746"/>
          <a:stretch>
            <a:fillRect/>
          </a:stretch>
        </p:blipFill>
        <p:spPr>
          <a:xfrm>
            <a:off x="767080" y="1052830"/>
            <a:ext cx="7828915" cy="4838065"/>
          </a:xfrm>
          <a:prstGeom prst="rect">
            <a:avLst/>
          </a:prstGeom>
        </p:spPr>
      </p:pic>
      <p:sp>
        <p:nvSpPr>
          <p:cNvPr id="9" name="矩形 8"/>
          <p:cNvSpPr/>
          <p:nvPr/>
        </p:nvSpPr>
        <p:spPr bwMode="auto">
          <a:xfrm>
            <a:off x="1115695" y="6021070"/>
            <a:ext cx="5797550" cy="534035"/>
          </a:xfrm>
          <a:prstGeom prst="rect">
            <a:avLst/>
          </a:prstGeom>
          <a:noFill/>
        </p:spPr>
        <p:txBody>
          <a:bodyPr vertOverflow="overflow" horzOverflow="overflow" vert="horz" wrap="square" lIns="91440" tIns="45720" rIns="91440" bIns="45720" numCol="1" rtlCol="0" fromWordArt="0" anchor="t" anchorCtr="0" forceAA="0">
            <a:spAutoFit/>
          </a:bodyPr>
          <a:lstStyle/>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 管理员查看每个学员各项得分、研修</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状态及成绩</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41" name="矩形 40"/>
          <p:cNvSpPr/>
          <p:nvPr/>
        </p:nvSpPr>
        <p:spPr bwMode="auto">
          <a:xfrm>
            <a:off x="4762500" y="299720"/>
            <a:ext cx="376745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学员成绩统计</a:t>
            </a:r>
            <a:endParaRPr lang="zh-CN" altLang="en-US" sz="2400">
              <a:solidFill>
                <a:srgbClr val="1E487A"/>
              </a:solidFill>
              <a:latin typeface="思源宋体 CN Heavy"/>
              <a:ea typeface="思源宋体 CN Heavy"/>
            </a:endParaRPr>
          </a:p>
        </p:txBody>
      </p:sp>
      <p:pic>
        <p:nvPicPr>
          <p:cNvPr id="4" name="图片 3"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757045" y="3013710"/>
            <a:ext cx="1151890" cy="11518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679575" y="3128645"/>
            <a:ext cx="1229360" cy="922020"/>
          </a:xfrm>
          <a:prstGeom prst="rect">
            <a:avLst/>
          </a:prstGeom>
          <a:noFill/>
        </p:spPr>
        <p:txBody>
          <a:bodyPr wrap="square" rtlCol="0">
            <a:spAutoFit/>
          </a:bodyPr>
          <a:lstStyle/>
          <a:p>
            <a:r>
              <a:rPr lang="en-US" altLang="zh-CN" sz="5400" b="1">
                <a:solidFill>
                  <a:srgbClr val="FFC000"/>
                </a:solidFill>
                <a:latin typeface="微软雅黑" panose="020B0503020204020204" pitchFamily="34" charset="-122"/>
                <a:ea typeface="微软雅黑" panose="020B0503020204020204" pitchFamily="34" charset="-122"/>
              </a:rPr>
              <a:t>2.2</a:t>
            </a:r>
            <a:endParaRPr lang="en-US" altLang="zh-CN" sz="5400" b="1">
              <a:solidFill>
                <a:srgbClr val="FFC000"/>
              </a:solidFill>
              <a:latin typeface="微软雅黑" panose="020B0503020204020204" pitchFamily="34" charset="-122"/>
              <a:ea typeface="微软雅黑" panose="020B0503020204020204" pitchFamily="34" charset="-122"/>
            </a:endParaRPr>
          </a:p>
        </p:txBody>
      </p:sp>
      <p:sp>
        <p:nvSpPr>
          <p:cNvPr id="16389" name="TextBox 68"/>
          <p:cNvSpPr txBox="1"/>
          <p:nvPr/>
        </p:nvSpPr>
        <p:spPr>
          <a:xfrm>
            <a:off x="2831465" y="3128645"/>
            <a:ext cx="5314950" cy="922020"/>
          </a:xfrm>
          <a:prstGeom prst="rect">
            <a:avLst/>
          </a:prstGeom>
          <a:noFill/>
          <a:ln w="9525">
            <a:noFill/>
          </a:ln>
        </p:spPr>
        <p:txBody>
          <a:bodyPr wrap="square" anchor="t">
            <a:spAutoFit/>
          </a:bodyPr>
          <a:lstStyle/>
          <a:p>
            <a:pPr algn="ctr"/>
            <a:r>
              <a:rPr lang="zh-CN" altLang="en-US" sz="5400" b="1" dirty="0">
                <a:solidFill>
                  <a:srgbClr val="C00000"/>
                </a:solidFill>
                <a:latin typeface="楷体" panose="02010609060101010101" charset="-122"/>
                <a:ea typeface="楷体" panose="02010609060101010101" charset="-122"/>
              </a:rPr>
              <a:t>教师操作流程</a:t>
            </a:r>
            <a:endParaRPr lang="zh-CN" altLang="en-US" sz="5400" b="1" dirty="0">
              <a:solidFill>
                <a:srgbClr val="C00000"/>
              </a:solidFill>
              <a:latin typeface="楷体" panose="02010609060101010101" charset="-122"/>
              <a:ea typeface="楷体" panose="02010609060101010101" charset="-122"/>
            </a:endParaRPr>
          </a:p>
        </p:txBody>
      </p:sp>
      <p:pic>
        <p:nvPicPr>
          <p:cNvPr id="5" name="图片 4" descr="1"/>
          <p:cNvPicPr>
            <a:picLocks noChangeAspect="1"/>
          </p:cNvPicPr>
          <p:nvPr>
            <p:custDataLst>
              <p:tags r:id="rId1"/>
            </p:custDataLst>
          </p:nvPr>
        </p:nvPicPr>
        <p:blipFill>
          <a:blip r:embed="rId2"/>
          <a:stretch>
            <a:fillRect/>
          </a:stretch>
        </p:blipFill>
        <p:spPr>
          <a:xfrm>
            <a:off x="1043305" y="255905"/>
            <a:ext cx="3310890" cy="631825"/>
          </a:xfrm>
          <a:prstGeom prst="rect">
            <a:avLst/>
          </a:prstGeom>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p:nvPr/>
        </p:nvSpPr>
        <p:spPr>
          <a:xfrm>
            <a:off x="179705" y="5085080"/>
            <a:ext cx="8816340" cy="1420495"/>
          </a:xfrm>
          <a:prstGeom prst="rect">
            <a:avLst/>
          </a:prstGeom>
          <a:noFill/>
        </p:spPr>
        <p:txBody>
          <a:bodyPr wrap="square" rtlCol="0">
            <a:spAutoFit/>
          </a:bodyPr>
          <a:lstStyle/>
          <a:p>
            <a:pPr algn="l">
              <a:lnSpc>
                <a:spcPct val="160000"/>
              </a:lnSpc>
            </a:pPr>
            <a:r>
              <a:rPr lang="en-US" altLang="zh-CN"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1</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、在此处可查看</a:t>
            </a:r>
            <a:r>
              <a:rPr lang="zh-CN" altLang="en-US" b="1" spc="120" dirty="0">
                <a:solidFill>
                  <a:srgbClr val="C00000"/>
                </a:solidFill>
                <a:latin typeface="思源宋体 CN Light" panose="02020300000000000000" charset="-122"/>
                <a:ea typeface="思源宋体 CN Light" panose="02020300000000000000" charset="-122"/>
                <a:cs typeface="思源黑体 Normal" panose="020B0400000000000000" charset="-122"/>
                <a:sym typeface="+mn-ea"/>
              </a:rPr>
              <a:t>项目通知及培训安排</a:t>
            </a:r>
            <a:r>
              <a:rPr lang="zh-CN" altLang="en-US" b="1" spc="120" dirty="0">
                <a:solidFill>
                  <a:schemeClr val="tx1">
                    <a:lumMod val="50000"/>
                    <a:lumOff val="50000"/>
                  </a:schemeClr>
                </a:solidFill>
                <a:latin typeface="思源宋体 CN Light" panose="02020300000000000000" charset="-122"/>
                <a:ea typeface="思源宋体 CN Light" panose="02020300000000000000" charset="-122"/>
                <a:cs typeface="思源黑体 Normal" panose="020B0400000000000000" charset="-122"/>
                <a:sym typeface="+mn-ea"/>
              </a:rPr>
              <a:t>，</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掌握</a:t>
            </a:r>
            <a:r>
              <a:rPr lang="zh-CN" altLang="en-US" b="1" spc="120" dirty="0">
                <a:solidFill>
                  <a:srgbClr val="C00000"/>
                </a:solidFill>
                <a:latin typeface="思源宋体 CN Light" panose="02020300000000000000" charset="-122"/>
                <a:ea typeface="思源宋体 CN Light" panose="02020300000000000000" charset="-122"/>
                <a:cs typeface="思源黑体 Normal" panose="020B0400000000000000" charset="-122"/>
                <a:sym typeface="+mn-ea"/>
              </a:rPr>
              <a:t>平台操作指南</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，知悉平台服务热线等。</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a:p>
            <a:pPr algn="l">
              <a:lnSpc>
                <a:spcPct val="160000"/>
              </a:lnSpc>
            </a:pPr>
            <a:r>
              <a:rPr lang="en-US" altLang="zh-CN"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2</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、登陆方式，</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手机号码</a:t>
            </a:r>
            <a:r>
              <a:rPr lang="en-US" altLang="zh-CN"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初始密码（</a:t>
            </a:r>
            <a:r>
              <a:rPr lang="en-US" altLang="zh-CN"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123456</a:t>
            </a:r>
            <a:r>
              <a:rPr lang="zh-CN" altLang="en-US"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a:t>
            </a: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a:t>
            </a:r>
            <a:endPar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endParaRPr>
          </a:p>
        </p:txBody>
      </p:sp>
      <p:sp>
        <p:nvSpPr>
          <p:cNvPr id="3" name="文本框 18"/>
          <p:cNvSpPr/>
          <p:nvPr/>
        </p:nvSpPr>
        <p:spPr>
          <a:xfrm>
            <a:off x="5783580" y="302895"/>
            <a:ext cx="2123440" cy="460375"/>
          </a:xfrm>
          <a:prstGeom prst="rect">
            <a:avLst/>
          </a:prstGeom>
          <a:noFill/>
        </p:spPr>
        <p:txBody>
          <a:bodyPr wrap="square" rtlCol="0">
            <a:spAutoFit/>
          </a:bodyPr>
          <a:lstStyle/>
          <a:p>
            <a:pPr algn="l"/>
            <a:r>
              <a:rPr lang="zh-CN" altLang="en-US" sz="2400">
                <a:solidFill>
                  <a:srgbClr val="1E487A"/>
                </a:solidFill>
                <a:latin typeface="思源宋体 CN Heavy" panose="02020900000000000000" charset="-122"/>
                <a:ea typeface="思源宋体 CN Heavy" panose="02020900000000000000" charset="-122"/>
              </a:rPr>
              <a:t>通知公告</a:t>
            </a:r>
            <a:endParaRPr lang="zh-CN" altLang="en-US" sz="2400">
              <a:solidFill>
                <a:srgbClr val="1E487A"/>
              </a:solidFill>
              <a:latin typeface="思源宋体 CN Heavy" panose="02020900000000000000" charset="-122"/>
              <a:ea typeface="思源宋体 CN Heavy" panose="02020900000000000000" charset="-122"/>
            </a:endParaRPr>
          </a:p>
        </p:txBody>
      </p:sp>
      <p:pic>
        <p:nvPicPr>
          <p:cNvPr id="5" name="图片 4" descr="1"/>
          <p:cNvPicPr>
            <a:picLocks noChangeAspect="1"/>
          </p:cNvPicPr>
          <p:nvPr>
            <p:custDataLst>
              <p:tags r:id="rId1"/>
            </p:custDataLst>
          </p:nvPr>
        </p:nvPicPr>
        <p:blipFill>
          <a:blip r:embed="rId2"/>
          <a:stretch>
            <a:fillRect/>
          </a:stretch>
        </p:blipFill>
        <p:spPr>
          <a:xfrm>
            <a:off x="1043305" y="255905"/>
            <a:ext cx="3310890" cy="631825"/>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1691640" y="1335405"/>
            <a:ext cx="5578475" cy="3301365"/>
          </a:xfrm>
          <a:prstGeom prst="rect">
            <a:avLst/>
          </a:prstGeom>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p:nvPr/>
        </p:nvSpPr>
        <p:spPr bwMode="auto">
          <a:xfrm>
            <a:off x="6444615" y="1844675"/>
            <a:ext cx="2388870" cy="3192780"/>
          </a:xfrm>
          <a:prstGeom prst="rect">
            <a:avLst/>
          </a:prstGeom>
          <a:noFill/>
        </p:spPr>
        <p:txBody>
          <a:bodyPr wrap="square" rtlCol="0">
            <a:spAutoFit/>
          </a:bodyPr>
          <a:lstStyle/>
          <a:p>
            <a:pPr algn="l">
              <a:lnSpc>
                <a:spcPct val="160000"/>
              </a:lnSpc>
            </a:pPr>
            <a:r>
              <a:rPr lang="zh-CN" sz="1800" b="1" i="0" u="none" strike="noStrike" cap="none" spc="120">
                <a:solidFill>
                  <a:schemeClr val="tx1"/>
                </a:solidFill>
                <a:latin typeface="思源宋体 CN Light"/>
                <a:ea typeface="思源宋体 CN Light"/>
                <a:cs typeface="思源宋体 CN Light"/>
              </a:rPr>
              <a:t>教师需要在管理端确定教学环境后方能选择符合自己实际需要提高的</a:t>
            </a:r>
            <a:r>
              <a:rPr lang="zh-CN" sz="1800" b="1" i="0" u="none" strike="noStrike" cap="none" spc="120">
                <a:solidFill>
                  <a:srgbClr val="FF0000"/>
                </a:solidFill>
                <a:latin typeface="思源宋体 CN Light"/>
                <a:ea typeface="思源宋体 CN Light"/>
                <a:cs typeface="思源宋体 CN Light"/>
              </a:rPr>
              <a:t>两个以上微能力点</a:t>
            </a:r>
            <a:r>
              <a:rPr lang="zh-CN" sz="1800" b="1" i="0" u="none" strike="noStrike" cap="none" spc="120">
                <a:solidFill>
                  <a:schemeClr val="tx1"/>
                </a:solidFill>
                <a:latin typeface="思源宋体 CN Light"/>
                <a:ea typeface="思源宋体 CN Light"/>
                <a:cs typeface="思源宋体 CN Light"/>
              </a:rPr>
              <a:t>，勾选完成后点击确定由平台推送相对应的课程。</a:t>
            </a:r>
            <a:endParaRPr lang="zh-CN" sz="1800" b="1" i="0" u="none" strike="noStrike" cap="none" spc="120">
              <a:solidFill>
                <a:schemeClr val="tx1"/>
              </a:solidFill>
              <a:latin typeface="思源宋体 CN Light"/>
              <a:ea typeface="思源宋体 CN Light"/>
              <a:cs typeface="思源宋体 CN Light"/>
            </a:endParaRPr>
          </a:p>
        </p:txBody>
      </p:sp>
      <p:sp>
        <p:nvSpPr>
          <p:cNvPr id="3" name="文本框 18"/>
          <p:cNvSpPr/>
          <p:nvPr/>
        </p:nvSpPr>
        <p:spPr>
          <a:xfrm>
            <a:off x="5159375" y="302895"/>
            <a:ext cx="3732530" cy="460375"/>
          </a:xfrm>
          <a:prstGeom prst="rect">
            <a:avLst/>
          </a:prstGeom>
          <a:noFill/>
        </p:spPr>
        <p:txBody>
          <a:bodyPr wrap="square" rtlCol="0">
            <a:spAutoFit/>
          </a:bodyPr>
          <a:lstStyle/>
          <a:p>
            <a:pPr algn="l"/>
            <a:r>
              <a:rPr lang="zh-CN" sz="2400">
                <a:solidFill>
                  <a:srgbClr val="1E487A"/>
                </a:solidFill>
                <a:latin typeface="思源宋体 CN Heavy"/>
                <a:ea typeface="思源宋体 CN Heavy"/>
                <a:sym typeface="+mn-ea"/>
              </a:rPr>
              <a:t>学校社区</a:t>
            </a:r>
            <a:r>
              <a:rPr lang="en-US" altLang="zh-CN" sz="2400">
                <a:solidFill>
                  <a:srgbClr val="1E487A"/>
                </a:solidFill>
                <a:latin typeface="思源宋体 CN Heavy"/>
                <a:ea typeface="思源宋体 CN Heavy"/>
                <a:sym typeface="+mn-ea"/>
              </a:rPr>
              <a:t>-</a:t>
            </a:r>
            <a:r>
              <a:rPr lang="zh-CN" altLang="en-US" sz="2400">
                <a:solidFill>
                  <a:srgbClr val="1E487A"/>
                </a:solidFill>
                <a:latin typeface="思源宋体 CN Heavy" panose="02020900000000000000" charset="-122"/>
                <a:ea typeface="思源宋体 CN Heavy" panose="02020900000000000000" charset="-122"/>
              </a:rPr>
              <a:t>选择微能力点</a:t>
            </a:r>
            <a:endParaRPr lang="zh-CN" altLang="en-US" sz="2400">
              <a:solidFill>
                <a:srgbClr val="1E487A"/>
              </a:solidFill>
              <a:latin typeface="思源宋体 CN Heavy" panose="02020900000000000000" charset="-122"/>
              <a:ea typeface="思源宋体 CN Heavy" panose="02020900000000000000" charset="-122"/>
            </a:endParaRPr>
          </a:p>
        </p:txBody>
      </p:sp>
      <p:pic>
        <p:nvPicPr>
          <p:cNvPr id="2" name="图片 1"/>
          <p:cNvPicPr>
            <a:picLocks noChangeAspect="1"/>
          </p:cNvPicPr>
          <p:nvPr/>
        </p:nvPicPr>
        <p:blipFill>
          <a:blip r:embed="rId1"/>
          <a:srcRect l="23037" t="28047" r="25606" b="24405"/>
          <a:stretch>
            <a:fillRect/>
          </a:stretch>
        </p:blipFill>
        <p:spPr>
          <a:xfrm>
            <a:off x="323850" y="1484630"/>
            <a:ext cx="5721350" cy="4049395"/>
          </a:xfrm>
          <a:prstGeom prst="rect">
            <a:avLst/>
          </a:prstGeom>
        </p:spPr>
      </p:pic>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r="12316"/>
          <a:stretch>
            <a:fillRect/>
          </a:stretch>
        </p:blipFill>
        <p:spPr>
          <a:xfrm>
            <a:off x="923925" y="1104265"/>
            <a:ext cx="7915910" cy="4319270"/>
          </a:xfrm>
          <a:prstGeom prst="rect">
            <a:avLst/>
          </a:prstGeom>
        </p:spPr>
      </p:pic>
      <p:sp>
        <p:nvSpPr>
          <p:cNvPr id="52" name="文本框 51"/>
          <p:cNvSpPr/>
          <p:nvPr/>
        </p:nvSpPr>
        <p:spPr bwMode="auto">
          <a:xfrm>
            <a:off x="1235710" y="5572760"/>
            <a:ext cx="6851015" cy="977265"/>
          </a:xfrm>
          <a:prstGeom prst="rect">
            <a:avLst/>
          </a:prstGeom>
          <a:noFill/>
        </p:spPr>
        <p:txBody>
          <a:bodyPr wrap="square" rtlCol="0">
            <a:spAutoFit/>
          </a:bodyPr>
          <a:lstStyle/>
          <a:p>
            <a:pPr algn="l">
              <a:lnSpc>
                <a:spcPct val="160000"/>
              </a:lnSpc>
            </a:pPr>
            <a:r>
              <a:rPr lang="zh-CN" b="1" spc="120">
                <a:solidFill>
                  <a:schemeClr val="tx1"/>
                </a:solidFill>
                <a:latin typeface="Source Han Serif CN Light"/>
                <a:ea typeface="思源宋体 CN Light"/>
                <a:cs typeface="思源黑体 Normal"/>
              </a:rPr>
              <a:t>点击</a:t>
            </a:r>
            <a:r>
              <a:rPr lang="zh-CN" b="1" spc="120">
                <a:solidFill>
                  <a:srgbClr val="FF0000"/>
                </a:solidFill>
                <a:latin typeface="Source Han Serif CN Light"/>
                <a:ea typeface="思源宋体 CN Light"/>
                <a:cs typeface="思源黑体 Normal"/>
              </a:rPr>
              <a:t>【学校公告】</a:t>
            </a:r>
            <a:r>
              <a:rPr lang="zh-CN" b="1" spc="120">
                <a:solidFill>
                  <a:schemeClr val="tx1"/>
                </a:solidFill>
                <a:latin typeface="Source Han Serif CN Light"/>
                <a:ea typeface="思源宋体 CN Light"/>
                <a:cs typeface="思源黑体 Normal"/>
              </a:rPr>
              <a:t>，在此处可查看本校管理人员所发送的通知，了解研修</a:t>
            </a:r>
            <a:r>
              <a:rPr lang="zh-CN" b="1" spc="120">
                <a:solidFill>
                  <a:schemeClr val="tx1"/>
                </a:solidFill>
                <a:latin typeface="Source Han Serif CN Light"/>
                <a:ea typeface="思源宋体 CN Light"/>
                <a:cs typeface="思源黑体 Normal"/>
              </a:rPr>
              <a:t>活动安排。</a:t>
            </a:r>
            <a:endParaRPr lang="zh-CN" b="1" spc="120">
              <a:solidFill>
                <a:schemeClr val="tx1"/>
              </a:solidFill>
              <a:latin typeface="Source Han Serif CN Light"/>
              <a:ea typeface="思源宋体 CN Light"/>
              <a:cs typeface="思源黑体 Normal"/>
            </a:endParaRPr>
          </a:p>
        </p:txBody>
      </p:sp>
      <p:sp>
        <p:nvSpPr>
          <p:cNvPr id="3" name="文本框 18"/>
          <p:cNvSpPr/>
          <p:nvPr/>
        </p:nvSpPr>
        <p:spPr>
          <a:xfrm>
            <a:off x="6092190" y="299720"/>
            <a:ext cx="2123440" cy="460375"/>
          </a:xfrm>
          <a:prstGeom prst="rect">
            <a:avLst/>
          </a:prstGeom>
          <a:noFill/>
        </p:spPr>
        <p:txBody>
          <a:bodyPr wrap="square" rtlCol="0">
            <a:spAutoFit/>
          </a:bodyPr>
          <a:lstStyle/>
          <a:p>
            <a:pPr algn="l"/>
            <a:r>
              <a:rPr lang="zh-CN" altLang="en-US" sz="2400">
                <a:solidFill>
                  <a:srgbClr val="1E487A"/>
                </a:solidFill>
                <a:latin typeface="思源宋体 CN Heavy" panose="02020900000000000000" charset="-122"/>
                <a:ea typeface="思源宋体 CN Heavy" panose="02020900000000000000" charset="-122"/>
              </a:rPr>
              <a:t>查看公告</a:t>
            </a:r>
            <a:endParaRPr lang="zh-CN" altLang="en-US" sz="2400">
              <a:solidFill>
                <a:srgbClr val="1E487A"/>
              </a:solidFill>
              <a:latin typeface="思源宋体 CN Heavy" panose="02020900000000000000" charset="-122"/>
              <a:ea typeface="思源宋体 CN Heavy" panose="02020900000000000000" charset="-122"/>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5507" t="12045" r="5900"/>
          <a:stretch>
            <a:fillRect/>
          </a:stretch>
        </p:blipFill>
        <p:spPr>
          <a:xfrm>
            <a:off x="688975" y="1139190"/>
            <a:ext cx="8120380" cy="4449445"/>
          </a:xfrm>
          <a:prstGeom prst="rect">
            <a:avLst/>
          </a:prstGeom>
        </p:spPr>
      </p:pic>
      <p:sp>
        <p:nvSpPr>
          <p:cNvPr id="52" name="文本框 51"/>
          <p:cNvSpPr/>
          <p:nvPr/>
        </p:nvSpPr>
        <p:spPr bwMode="auto">
          <a:xfrm>
            <a:off x="1115695" y="5589270"/>
            <a:ext cx="6851015" cy="977265"/>
          </a:xfrm>
          <a:prstGeom prst="rect">
            <a:avLst/>
          </a:prstGeom>
          <a:noFill/>
        </p:spPr>
        <p:txBody>
          <a:bodyPr wrap="square" rtlCol="0">
            <a:spAutoFit/>
          </a:bodyPr>
          <a:lstStyle/>
          <a:p>
            <a:pPr algn="l">
              <a:lnSpc>
                <a:spcPct val="160000"/>
              </a:lnSpc>
            </a:pPr>
            <a:r>
              <a:rPr lang="zh-CN" b="1" spc="120">
                <a:solidFill>
                  <a:schemeClr val="tx1"/>
                </a:solidFill>
                <a:latin typeface="Source Han Serif CN Light"/>
                <a:ea typeface="思源宋体 CN Light"/>
                <a:cs typeface="思源黑体 Normal"/>
              </a:rPr>
              <a:t>点击导向栏</a:t>
            </a:r>
            <a:r>
              <a:rPr lang="zh-CN" b="1" spc="120">
                <a:solidFill>
                  <a:srgbClr val="FF0000"/>
                </a:solidFill>
                <a:latin typeface="Source Han Serif CN Light"/>
                <a:ea typeface="思源宋体 CN Light"/>
                <a:cs typeface="思源黑体 Normal"/>
              </a:rPr>
              <a:t>【整校推进】</a:t>
            </a:r>
            <a:r>
              <a:rPr lang="zh-CN" b="1" spc="120">
                <a:solidFill>
                  <a:schemeClr val="tx1"/>
                </a:solidFill>
                <a:latin typeface="Source Han Serif CN Light"/>
                <a:ea typeface="思源宋体 CN Light"/>
                <a:cs typeface="思源黑体 Normal"/>
              </a:rPr>
              <a:t>，在此处可查看自己所在学校</a:t>
            </a:r>
            <a:r>
              <a:rPr lang="zh-CN" b="1" spc="120">
                <a:solidFill>
                  <a:schemeClr val="tx1"/>
                </a:solidFill>
                <a:latin typeface="Source Han Serif CN Light"/>
                <a:ea typeface="思源宋体 CN Light"/>
                <a:cs typeface="思源黑体 Normal"/>
              </a:rPr>
              <a:t>的整校推进计划。</a:t>
            </a:r>
            <a:endParaRPr lang="zh-CN" b="1" spc="120">
              <a:solidFill>
                <a:schemeClr val="tx1"/>
              </a:solidFill>
              <a:latin typeface="Source Han Serif CN Light"/>
              <a:ea typeface="思源宋体 CN Light"/>
              <a:cs typeface="思源黑体 Normal"/>
            </a:endParaRPr>
          </a:p>
        </p:txBody>
      </p:sp>
      <p:sp>
        <p:nvSpPr>
          <p:cNvPr id="41" name="矩形 40"/>
          <p:cNvSpPr/>
          <p:nvPr/>
        </p:nvSpPr>
        <p:spPr bwMode="auto">
          <a:xfrm>
            <a:off x="5661660" y="302895"/>
            <a:ext cx="304419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sym typeface="+mn-ea"/>
              </a:rPr>
              <a:t>-</a:t>
            </a:r>
            <a:r>
              <a:rPr lang="zh-CN" altLang="en-US" sz="2400">
                <a:solidFill>
                  <a:srgbClr val="1E487A"/>
                </a:solidFill>
                <a:latin typeface="思源宋体 CN Heavy"/>
                <a:ea typeface="思源宋体 CN Heavy"/>
                <a:sym typeface="+mn-ea"/>
              </a:rPr>
              <a:t>整校推进</a:t>
            </a:r>
            <a:endParaRPr lang="zh-CN" altLang="en-US" sz="2400">
              <a:solidFill>
                <a:srgbClr val="1E487A"/>
              </a:solidFill>
              <a:latin typeface="思源宋体 CN Heavy"/>
              <a:ea typeface="思源宋体 CN Heavy"/>
              <a:sym typeface="+mn-ea"/>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2732" t="8251"/>
          <a:stretch>
            <a:fillRect/>
          </a:stretch>
        </p:blipFill>
        <p:spPr>
          <a:xfrm>
            <a:off x="434340" y="1466215"/>
            <a:ext cx="8366125" cy="5097780"/>
          </a:xfrm>
          <a:prstGeom prst="rect">
            <a:avLst/>
          </a:prstGeom>
        </p:spPr>
      </p:pic>
      <p:sp>
        <p:nvSpPr>
          <p:cNvPr id="41" name="矩形 40"/>
          <p:cNvSpPr/>
          <p:nvPr/>
        </p:nvSpPr>
        <p:spPr bwMode="auto">
          <a:xfrm>
            <a:off x="5003800" y="260985"/>
            <a:ext cx="375158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个人研修规划</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317" y="1340485"/>
            <a:ext cx="9145587" cy="121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40000"/>
              </a:lnSpc>
              <a:spcBef>
                <a:spcPts val="0"/>
              </a:spcBef>
              <a:spcAft>
                <a:spcPts val="0"/>
              </a:spcAft>
              <a:buClrTx/>
              <a:buSzTx/>
              <a:buFontTx/>
              <a:buNone/>
              <a:defRPr/>
            </a:pPr>
            <a:r>
              <a:rPr lang="zh-CN" altLang="en-US" sz="2600" b="1">
                <a:latin typeface="楷体" panose="02010609060101010101" charset="-122"/>
                <a:ea typeface="楷体" panose="02010609060101010101" charset="-122"/>
                <a:cs typeface="楷体" panose="02010609060101010101" charset="-122"/>
                <a:sym typeface="+mn-ea"/>
              </a:rPr>
              <a:t>南阳市淅川县中小学教师信息技术2.0能力提升培训</a:t>
            </a:r>
            <a:endParaRPr kumimoji="0" lang="zh-CN" altLang="en-US" sz="2600" b="1" i="0" u="none" strike="noStrike" cap="none" spc="0" normalizeH="0" baseline="0" noProof="0" dirty="0">
              <a:ln>
                <a:noFill/>
              </a:ln>
              <a:solidFill>
                <a:srgbClr val="C00000"/>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ctr" defTabSz="914400" rtl="0" eaLnBrk="0" fontAlgn="base" latinLnBrk="0" hangingPunct="0">
              <a:lnSpc>
                <a:spcPct val="140000"/>
              </a:lnSpc>
              <a:spcBef>
                <a:spcPts val="0"/>
              </a:spcBef>
              <a:spcAft>
                <a:spcPts val="0"/>
              </a:spcAft>
              <a:buClrTx/>
              <a:buSzTx/>
              <a:buFontTx/>
              <a:buNone/>
              <a:defRPr/>
            </a:pPr>
            <a:r>
              <a:rPr lang="zh-CN" altLang="en-US" sz="2600" b="1">
                <a:solidFill>
                  <a:schemeClr val="tx1"/>
                </a:solidFill>
                <a:latin typeface="楷体" panose="02010609060101010101" charset="-122"/>
                <a:ea typeface="楷体" panose="02010609060101010101" charset="-122"/>
                <a:cs typeface="楷体" panose="02010609060101010101" charset="-122"/>
                <a:sym typeface="+mn-ea"/>
              </a:rPr>
              <a:t>基本情况</a:t>
            </a:r>
            <a:endParaRPr kumimoji="0" lang="zh-CN" altLang="en-US" sz="26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p:txBody>
      </p:sp>
      <p:sp>
        <p:nvSpPr>
          <p:cNvPr id="22531" name="TextBox 9"/>
          <p:cNvSpPr txBox="1"/>
          <p:nvPr/>
        </p:nvSpPr>
        <p:spPr>
          <a:xfrm>
            <a:off x="467360" y="3213100"/>
            <a:ext cx="8315960" cy="2584450"/>
          </a:xfrm>
          <a:prstGeom prst="rect">
            <a:avLst/>
          </a:prstGeom>
          <a:noFill/>
          <a:ln w="9525">
            <a:noFill/>
          </a:ln>
        </p:spPr>
        <p:txBody>
          <a:bodyPr wrap="square">
            <a:spAutoFit/>
          </a:bodyPr>
          <a:lstStyle/>
          <a:p>
            <a:pPr marL="344805" marR="0" indent="-344805" defTabSz="914400" eaLnBrk="0" hangingPunct="0">
              <a:lnSpc>
                <a:spcPct val="150000"/>
              </a:lnSpc>
              <a:spcBef>
                <a:spcPct val="20000"/>
              </a:spcBef>
              <a:buClrTx/>
              <a:buSzTx/>
              <a:defRPr/>
            </a:pPr>
            <a:r>
              <a:rPr kumimoji="0" lang="en-US" altLang="zh-CN" sz="2000" b="1"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1.</a:t>
            </a:r>
            <a:r>
              <a:rPr kumimoji="0" lang="zh-CN" altLang="en-US" sz="2000" b="1"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培训周期：</a:t>
            </a:r>
            <a:r>
              <a:rPr kumimoji="0" lang="zh-CN" altLang="en-US"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20</a:t>
            </a:r>
            <a:r>
              <a:rPr kumimoji="0" lang="en-US" altLang="zh-CN"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23</a:t>
            </a:r>
            <a:r>
              <a:rPr kumimoji="0" lang="zh-CN" altLang="en-US"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年</a:t>
            </a:r>
            <a:r>
              <a:rPr kumimoji="0" lang="en-US" altLang="zh-CN"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9</a:t>
            </a:r>
            <a:r>
              <a:rPr kumimoji="0" lang="zh-CN" altLang="en-US"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月</a:t>
            </a:r>
            <a:r>
              <a:rPr kumimoji="0" lang="en-US" altLang="zh-CN"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16</a:t>
            </a:r>
            <a:r>
              <a:rPr kumimoji="0" lang="zh-CN" altLang="en-US"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日—202</a:t>
            </a:r>
            <a:r>
              <a:rPr kumimoji="0" lang="en-US" altLang="zh-CN"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2</a:t>
            </a:r>
            <a:r>
              <a:rPr kumimoji="0" lang="zh-CN" altLang="en-US"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年</a:t>
            </a:r>
            <a:r>
              <a:rPr kumimoji="0" lang="en-US" altLang="zh-CN"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12</a:t>
            </a:r>
            <a:r>
              <a:rPr kumimoji="0" lang="zh-CN" sz="2000" b="1"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rPr>
              <a:t>月底</a:t>
            </a:r>
            <a:endParaRPr kumimoji="0" lang="zh-CN" altLang="en-US" sz="2000"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mn-ea"/>
            </a:endParaRPr>
          </a:p>
          <a:p>
            <a:pPr marL="344805" marR="0" indent="-344805" defTabSz="914400" eaLnBrk="0" hangingPunct="0">
              <a:lnSpc>
                <a:spcPct val="150000"/>
              </a:lnSpc>
              <a:spcBef>
                <a:spcPct val="20000"/>
              </a:spcBef>
              <a:buClrTx/>
              <a:buSzTx/>
              <a:defRPr/>
            </a:pPr>
            <a:r>
              <a:rPr kumimoji="0" lang="en-US" altLang="zh-CN" sz="2000" b="1"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2.</a:t>
            </a:r>
            <a:r>
              <a:rPr kumimoji="0" lang="zh-CN" altLang="en-US" sz="2000" b="1"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培训学时：</a:t>
            </a:r>
            <a:r>
              <a:rPr lang="en-US" altLang="zh-CN" sz="2000">
                <a:solidFill>
                  <a:srgbClr val="262626"/>
                </a:solidFill>
                <a:latin typeface="楷体" panose="02010609060101010101" charset="-122"/>
                <a:ea typeface="楷体" panose="02010609060101010101" charset="-122"/>
                <a:cs typeface="楷体" panose="02010609060101010101" charset="-122"/>
                <a:sym typeface="+mn-ea"/>
              </a:rPr>
              <a:t>信息技术50学时的全员教师线上线下相结合的混合研修（其中线上 20 学时，线下 30 学时）</a:t>
            </a:r>
            <a:endParaRPr kumimoji="0" lang="en-US" altLang="zh-CN" sz="20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endParaRPr>
          </a:p>
          <a:p>
            <a:pPr marL="344805" marR="0" indent="-344805" defTabSz="914400" eaLnBrk="0" hangingPunct="0">
              <a:lnSpc>
                <a:spcPct val="150000"/>
              </a:lnSpc>
              <a:spcBef>
                <a:spcPct val="20000"/>
              </a:spcBef>
              <a:buClrTx/>
              <a:buSzTx/>
              <a:defRPr/>
            </a:pPr>
            <a:r>
              <a:rPr kumimoji="0" lang="en-US" altLang="zh-CN" sz="2000" b="1"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3.</a:t>
            </a:r>
            <a:r>
              <a:rPr kumimoji="0" lang="zh-CN" altLang="en-US" sz="2000" b="1"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参训人数：淅川县</a:t>
            </a:r>
            <a:r>
              <a:rPr kumimoji="0" lang="zh-CN" altLang="en-US" sz="2000"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a:t>
            </a:r>
            <a:r>
              <a:rPr kumimoji="0" lang="en-US" altLang="zh-CN" sz="2000"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共1480人</a:t>
            </a:r>
            <a:r>
              <a:rPr kumimoji="0" lang="zh-CN" altLang="en-US" sz="2000"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左右</a:t>
            </a:r>
            <a:endParaRPr kumimoji="0" lang="zh-CN" altLang="en-US" sz="2000" kern="1200" cap="none" spc="0" normalizeH="0" baseline="0" noProof="1">
              <a:solidFill>
                <a:schemeClr val="bg1"/>
              </a:solidFill>
              <a:latin typeface="楷体" panose="02010609060101010101" charset="-122"/>
              <a:ea typeface="楷体" panose="02010609060101010101" charset="-122"/>
              <a:cs typeface="楷体" panose="02010609060101010101" charset="-122"/>
              <a:sym typeface="+mn-ea"/>
            </a:endParaRPr>
          </a:p>
          <a:p>
            <a:pPr marL="344805" marR="0" indent="-344805" defTabSz="914400" eaLnBrk="0" hangingPunct="0">
              <a:lnSpc>
                <a:spcPct val="150000"/>
              </a:lnSpc>
              <a:spcBef>
                <a:spcPct val="20000"/>
              </a:spcBef>
              <a:buClrTx/>
              <a:buSzTx/>
              <a:defRPr/>
            </a:pPr>
            <a:r>
              <a:rPr kumimoji="0" lang="en-US" altLang="zh-CN" sz="2000" b="1"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4.</a:t>
            </a:r>
            <a:r>
              <a:rPr kumimoji="0" lang="zh-CN" altLang="en-US" sz="2000" b="1"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rPr>
              <a:t>平台角色：</a:t>
            </a:r>
            <a:r>
              <a:rPr kumimoji="0" lang="zh-CN" altLang="en-US" sz="2000" b="1" u="sng"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Arial" panose="020B0604020202020204" pitchFamily="34" charset="0"/>
                <a:hlinkClick r:id="rId1" action="ppaction://hlinkpres?slideindex=1&amp;slidetitle="/>
              </a:rPr>
              <a:t>校级管理团队、</a:t>
            </a:r>
            <a:r>
              <a:rPr kumimoji="0" lang="zh-CN" altLang="en-US" sz="2000" b="1" u="sng" kern="1200" cap="none" spc="0" normalizeH="0" baseline="0" noProof="1">
                <a:solidFill>
                  <a:srgbClr val="C00000"/>
                </a:solidFill>
                <a:latin typeface="楷体" panose="02010609060101010101" charset="-122"/>
                <a:ea typeface="楷体" panose="02010609060101010101" charset="-122"/>
                <a:cs typeface="楷体" panose="02010609060101010101" charset="-122"/>
                <a:sym typeface="Arial" panose="020B0604020202020204" pitchFamily="34" charset="0"/>
              </a:rPr>
              <a:t>学员</a:t>
            </a:r>
            <a:endParaRPr kumimoji="0" lang="en-US" altLang="zh-CN" sz="2000" b="1" kern="1200" cap="none" spc="0" normalizeH="0" baseline="0" noProof="1">
              <a:solidFill>
                <a:srgbClr val="262626"/>
              </a:solidFill>
              <a:latin typeface="楷体" panose="02010609060101010101" charset="-122"/>
              <a:ea typeface="楷体" panose="02010609060101010101" charset="-122"/>
              <a:cs typeface="楷体" panose="02010609060101010101" charset="-122"/>
              <a:sym typeface="+mn-ea"/>
            </a:endParaRPr>
          </a:p>
        </p:txBody>
      </p:sp>
      <p:pic>
        <p:nvPicPr>
          <p:cNvPr id="4" name="图片 3" descr="1"/>
          <p:cNvPicPr>
            <a:picLocks noChangeAspect="1"/>
          </p:cNvPicPr>
          <p:nvPr>
            <p:custDataLst>
              <p:tags r:id="rId2"/>
            </p:custDataLst>
          </p:nvPr>
        </p:nvPicPr>
        <p:blipFill>
          <a:blip r:embed="rId3"/>
          <a:stretch>
            <a:fillRect/>
          </a:stretch>
        </p:blipFill>
        <p:spPr>
          <a:xfrm>
            <a:off x="971550" y="255905"/>
            <a:ext cx="3310890" cy="631825"/>
          </a:xfrm>
          <a:prstGeom prst="rect">
            <a:avLst/>
          </a:prstGeom>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bwMode="auto">
          <a:xfrm>
            <a:off x="5733415" y="302895"/>
            <a:ext cx="304546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网络</a:t>
            </a:r>
            <a:r>
              <a:rPr lang="zh-CN" altLang="en-US" sz="2400">
                <a:solidFill>
                  <a:srgbClr val="1E487A"/>
                </a:solidFill>
                <a:latin typeface="思源宋体 CN Heavy"/>
                <a:ea typeface="思源宋体 CN Heavy"/>
              </a:rPr>
              <a:t>研修</a:t>
            </a:r>
            <a:endParaRPr lang="zh-CN" altLang="en-US" sz="2400">
              <a:solidFill>
                <a:srgbClr val="1E487A"/>
              </a:solidFill>
              <a:latin typeface="思源宋体 CN Heavy"/>
              <a:ea typeface="思源宋体 CN Heavy"/>
            </a:endParaRPr>
          </a:p>
        </p:txBody>
      </p:sp>
      <p:pic>
        <p:nvPicPr>
          <p:cNvPr id="2" name="图片 1"/>
          <p:cNvPicPr>
            <a:picLocks noChangeAspect="1"/>
          </p:cNvPicPr>
          <p:nvPr/>
        </p:nvPicPr>
        <p:blipFill>
          <a:blip r:embed="rId1"/>
          <a:srcRect t="9519"/>
          <a:stretch>
            <a:fillRect/>
          </a:stretch>
        </p:blipFill>
        <p:spPr>
          <a:xfrm>
            <a:off x="220345" y="1555750"/>
            <a:ext cx="8703310" cy="4780280"/>
          </a:xfrm>
          <a:prstGeom prst="rect">
            <a:avLst/>
          </a:prstGeom>
        </p:spPr>
      </p:pic>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t="6788"/>
          <a:stretch>
            <a:fillRect/>
          </a:stretch>
        </p:blipFill>
        <p:spPr>
          <a:xfrm>
            <a:off x="257175" y="1524000"/>
            <a:ext cx="8710295" cy="5039995"/>
          </a:xfrm>
          <a:prstGeom prst="rect">
            <a:avLst/>
          </a:prstGeom>
        </p:spPr>
      </p:pic>
      <p:sp>
        <p:nvSpPr>
          <p:cNvPr id="41" name="矩形 40"/>
          <p:cNvSpPr/>
          <p:nvPr/>
        </p:nvSpPr>
        <p:spPr bwMode="auto">
          <a:xfrm>
            <a:off x="5497195" y="332740"/>
            <a:ext cx="289306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网络研修</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165" t="7039" r="811"/>
          <a:stretch>
            <a:fillRect/>
          </a:stretch>
        </p:blipFill>
        <p:spPr>
          <a:xfrm>
            <a:off x="254635" y="1488440"/>
            <a:ext cx="8738870" cy="5098415"/>
          </a:xfrm>
          <a:prstGeom prst="rect">
            <a:avLst/>
          </a:prstGeom>
        </p:spPr>
      </p:pic>
      <p:sp>
        <p:nvSpPr>
          <p:cNvPr id="41" name="矩形 40"/>
          <p:cNvSpPr/>
          <p:nvPr/>
        </p:nvSpPr>
        <p:spPr bwMode="auto">
          <a:xfrm>
            <a:off x="5353050" y="332740"/>
            <a:ext cx="362267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校本研修成果</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3867" t="7828" r="6105"/>
          <a:stretch>
            <a:fillRect/>
          </a:stretch>
        </p:blipFill>
        <p:spPr>
          <a:xfrm>
            <a:off x="311785" y="1532255"/>
            <a:ext cx="8558530" cy="4964430"/>
          </a:xfrm>
          <a:prstGeom prst="rect">
            <a:avLst/>
          </a:prstGeom>
        </p:spPr>
      </p:pic>
      <p:sp>
        <p:nvSpPr>
          <p:cNvPr id="41" name="矩形 40"/>
          <p:cNvSpPr/>
          <p:nvPr/>
        </p:nvSpPr>
        <p:spPr bwMode="auto">
          <a:xfrm>
            <a:off x="5302885" y="299720"/>
            <a:ext cx="342963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校本研修成果</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rcRect l="7139" r="4459"/>
          <a:stretch>
            <a:fillRect/>
          </a:stretch>
        </p:blipFill>
        <p:spPr>
          <a:xfrm>
            <a:off x="474345" y="989330"/>
            <a:ext cx="8298815" cy="4672330"/>
          </a:xfrm>
          <a:prstGeom prst="rect">
            <a:avLst/>
          </a:prstGeom>
        </p:spPr>
      </p:pic>
      <p:sp>
        <p:nvSpPr>
          <p:cNvPr id="52" name="文本框 51"/>
          <p:cNvSpPr/>
          <p:nvPr/>
        </p:nvSpPr>
        <p:spPr bwMode="auto">
          <a:xfrm>
            <a:off x="1115695" y="5876925"/>
            <a:ext cx="6851015" cy="534035"/>
          </a:xfrm>
          <a:prstGeom prst="rect">
            <a:avLst/>
          </a:prstGeom>
          <a:noFill/>
        </p:spPr>
        <p:txBody>
          <a:bodyPr wrap="square" rtlCol="0">
            <a:spAutoFit/>
          </a:bodyPr>
          <a:lstStyle/>
          <a:p>
            <a:pPr algn="l">
              <a:lnSpc>
                <a:spcPct val="160000"/>
              </a:lnSpc>
            </a:pPr>
            <a:r>
              <a:rPr lang="zh-CN" b="1" spc="120">
                <a:solidFill>
                  <a:schemeClr val="tx1"/>
                </a:solidFill>
                <a:latin typeface="Source Han Serif CN Light"/>
                <a:ea typeface="思源宋体 CN Light"/>
                <a:cs typeface="思源黑体 Normal"/>
              </a:rPr>
              <a:t>点击导向栏【能力点认证】，点击【去完成认证】</a:t>
            </a:r>
            <a:endParaRPr lang="zh-CN" b="1" spc="120">
              <a:solidFill>
                <a:schemeClr val="tx1"/>
              </a:solidFill>
              <a:latin typeface="Source Han Serif CN Light"/>
              <a:ea typeface="思源宋体 CN Light"/>
              <a:cs typeface="思源黑体 Normal"/>
            </a:endParaRPr>
          </a:p>
        </p:txBody>
      </p:sp>
      <p:sp>
        <p:nvSpPr>
          <p:cNvPr id="41" name="矩形 40"/>
          <p:cNvSpPr/>
          <p:nvPr/>
        </p:nvSpPr>
        <p:spPr bwMode="auto">
          <a:xfrm>
            <a:off x="5231130" y="299720"/>
            <a:ext cx="373570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微能力点认证</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686" r="4412"/>
          <a:stretch>
            <a:fillRect/>
          </a:stretch>
        </p:blipFill>
        <p:spPr>
          <a:xfrm>
            <a:off x="416560" y="1035050"/>
            <a:ext cx="8425815" cy="4497070"/>
          </a:xfrm>
          <a:prstGeom prst="rect">
            <a:avLst/>
          </a:prstGeom>
        </p:spPr>
      </p:pic>
      <p:sp>
        <p:nvSpPr>
          <p:cNvPr id="52" name="文本框 51"/>
          <p:cNvSpPr/>
          <p:nvPr/>
        </p:nvSpPr>
        <p:spPr bwMode="auto">
          <a:xfrm>
            <a:off x="1115695" y="5661025"/>
            <a:ext cx="6851015" cy="977265"/>
          </a:xfrm>
          <a:prstGeom prst="rect">
            <a:avLst/>
          </a:prstGeom>
          <a:noFill/>
        </p:spPr>
        <p:txBody>
          <a:bodyPr wrap="square" rtlCol="0">
            <a:spAutoFit/>
          </a:bodyPr>
          <a:lstStyle/>
          <a:p>
            <a:pPr algn="l">
              <a:lnSpc>
                <a:spcPct val="160000"/>
              </a:lnSpc>
            </a:pPr>
            <a:r>
              <a:rPr lang="zh-CN" b="1" spc="120">
                <a:solidFill>
                  <a:schemeClr val="tx1"/>
                </a:solidFill>
                <a:latin typeface="Source Han Serif CN Light"/>
                <a:ea typeface="思源宋体 CN Light"/>
                <a:cs typeface="思源黑体 Normal"/>
              </a:rPr>
              <a:t>仔细阅读</a:t>
            </a:r>
            <a:r>
              <a:rPr lang="en-US" altLang="zh-CN" b="1" spc="120">
                <a:solidFill>
                  <a:srgbClr val="FF0000"/>
                </a:solidFill>
                <a:latin typeface="Source Han Serif CN Light"/>
                <a:ea typeface="思源宋体 CN Light"/>
                <a:cs typeface="思源黑体 Normal"/>
              </a:rPr>
              <a:t>“</a:t>
            </a:r>
            <a:r>
              <a:rPr lang="zh-CN" altLang="en-US" b="1" spc="120">
                <a:solidFill>
                  <a:srgbClr val="FF0000"/>
                </a:solidFill>
                <a:latin typeface="Source Han Serif CN Light"/>
                <a:ea typeface="思源宋体 CN Light"/>
                <a:cs typeface="思源黑体 Normal"/>
              </a:rPr>
              <a:t>评价标准</a:t>
            </a:r>
            <a:r>
              <a:rPr lang="en-US" altLang="zh-CN" b="1" spc="120">
                <a:solidFill>
                  <a:srgbClr val="FF0000"/>
                </a:solidFill>
                <a:latin typeface="Source Han Serif CN Light"/>
                <a:ea typeface="思源宋体 CN Light"/>
                <a:cs typeface="思源黑体 Normal"/>
              </a:rPr>
              <a:t>”</a:t>
            </a:r>
            <a:r>
              <a:rPr lang="zh-CN" altLang="en-US" b="1" spc="120">
                <a:solidFill>
                  <a:schemeClr val="tx1"/>
                </a:solidFill>
                <a:latin typeface="Source Han Serif CN Light"/>
                <a:ea typeface="思源宋体 CN Light"/>
                <a:cs typeface="思源黑体 Normal"/>
              </a:rPr>
              <a:t>，参照</a:t>
            </a:r>
            <a:r>
              <a:rPr lang="en-US" altLang="zh-CN" b="1" spc="120">
                <a:solidFill>
                  <a:schemeClr val="tx1"/>
                </a:solidFill>
                <a:latin typeface="Source Han Serif CN Light"/>
                <a:ea typeface="思源宋体 CN Light"/>
                <a:cs typeface="思源黑体 Normal"/>
              </a:rPr>
              <a:t>“</a:t>
            </a:r>
            <a:r>
              <a:rPr lang="zh-CN" altLang="en-US" b="1" spc="120">
                <a:solidFill>
                  <a:schemeClr val="tx1"/>
                </a:solidFill>
                <a:latin typeface="Source Han Serif CN Light"/>
                <a:ea typeface="思源宋体 CN Light"/>
                <a:cs typeface="思源黑体 Normal"/>
              </a:rPr>
              <a:t>评价标准</a:t>
            </a:r>
            <a:r>
              <a:rPr lang="en-US" altLang="zh-CN" b="1" spc="120">
                <a:solidFill>
                  <a:schemeClr val="tx1"/>
                </a:solidFill>
                <a:latin typeface="Source Han Serif CN Light"/>
                <a:ea typeface="思源宋体 CN Light"/>
                <a:cs typeface="思源黑体 Normal"/>
              </a:rPr>
              <a:t>”</a:t>
            </a:r>
            <a:r>
              <a:rPr lang="zh-CN" altLang="en-US" b="1" spc="120">
                <a:solidFill>
                  <a:schemeClr val="tx1"/>
                </a:solidFill>
                <a:latin typeface="Source Han Serif CN Light"/>
                <a:ea typeface="思源宋体 CN Light"/>
                <a:cs typeface="思源黑体 Normal"/>
              </a:rPr>
              <a:t>准备相关材料，根据</a:t>
            </a:r>
            <a:r>
              <a:rPr lang="zh-CN" altLang="en-US" b="1" spc="120">
                <a:solidFill>
                  <a:srgbClr val="FF0000"/>
                </a:solidFill>
                <a:latin typeface="Source Han Serif CN Light"/>
                <a:ea typeface="思源宋体 CN Light"/>
                <a:cs typeface="思源黑体 Normal"/>
              </a:rPr>
              <a:t>“注意事项”</a:t>
            </a:r>
            <a:r>
              <a:rPr lang="zh-CN" altLang="en-US" b="1" spc="120">
                <a:solidFill>
                  <a:schemeClr val="tx1"/>
                </a:solidFill>
                <a:latin typeface="Source Han Serif CN Light"/>
                <a:ea typeface="思源宋体 CN Light"/>
                <a:cs typeface="思源黑体 Normal"/>
              </a:rPr>
              <a:t>要求上传文件。</a:t>
            </a:r>
            <a:endParaRPr lang="zh-CN" altLang="en-US" b="1" spc="120">
              <a:solidFill>
                <a:schemeClr val="tx1"/>
              </a:solidFill>
              <a:latin typeface="Source Han Serif CN Light"/>
              <a:ea typeface="思源宋体 CN Light"/>
              <a:cs typeface="思源黑体 Normal"/>
            </a:endParaRPr>
          </a:p>
        </p:txBody>
      </p:sp>
      <p:sp>
        <p:nvSpPr>
          <p:cNvPr id="41" name="矩形 40"/>
          <p:cNvSpPr/>
          <p:nvPr/>
        </p:nvSpPr>
        <p:spPr bwMode="auto">
          <a:xfrm>
            <a:off x="5184775" y="299720"/>
            <a:ext cx="350964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微能力点认证</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5487" t="10774" r="4189"/>
          <a:stretch>
            <a:fillRect/>
          </a:stretch>
        </p:blipFill>
        <p:spPr>
          <a:xfrm>
            <a:off x="434340" y="1089660"/>
            <a:ext cx="8315325" cy="4173855"/>
          </a:xfrm>
          <a:prstGeom prst="rect">
            <a:avLst/>
          </a:prstGeom>
        </p:spPr>
      </p:pic>
      <p:sp>
        <p:nvSpPr>
          <p:cNvPr id="52" name="文本框 51"/>
          <p:cNvSpPr/>
          <p:nvPr/>
        </p:nvSpPr>
        <p:spPr bwMode="auto">
          <a:xfrm>
            <a:off x="433705" y="5445125"/>
            <a:ext cx="8090535" cy="977265"/>
          </a:xfrm>
          <a:prstGeom prst="rect">
            <a:avLst/>
          </a:prstGeom>
          <a:noFill/>
        </p:spPr>
        <p:txBody>
          <a:bodyPr wrap="square" rtlCol="0">
            <a:spAutoFit/>
          </a:bodyPr>
          <a:lstStyle/>
          <a:p>
            <a:pPr algn="l">
              <a:lnSpc>
                <a:spcPct val="160000"/>
              </a:lnSpc>
            </a:pPr>
            <a:r>
              <a:rPr lang="en-US" altLang="zh-CN" b="1" spc="120" dirty="0">
                <a:solidFill>
                  <a:schemeClr val="tx1"/>
                </a:solidFill>
                <a:latin typeface="Source Han Serif CN Light"/>
                <a:ea typeface="思源宋体 CN Light"/>
                <a:cs typeface="思源黑体 Normal"/>
              </a:rPr>
              <a:t>1</a:t>
            </a:r>
            <a:r>
              <a:rPr lang="zh-CN" altLang="en-US" b="1" spc="120" dirty="0">
                <a:solidFill>
                  <a:schemeClr val="tx1"/>
                </a:solidFill>
                <a:latin typeface="Source Han Serif CN Light"/>
                <a:ea typeface="思源宋体 CN Light"/>
                <a:cs typeface="思源黑体 Normal"/>
              </a:rPr>
              <a:t>、</a:t>
            </a:r>
            <a:r>
              <a:rPr lang="zh-CN" b="1" spc="120" dirty="0">
                <a:solidFill>
                  <a:schemeClr val="tx1"/>
                </a:solidFill>
                <a:latin typeface="Source Han Serif CN Light"/>
                <a:ea typeface="思源宋体 CN Light"/>
                <a:cs typeface="思源黑体 Normal"/>
              </a:rPr>
              <a:t>上传完成后，出现</a:t>
            </a:r>
            <a:r>
              <a:rPr lang="zh-CN" b="1" spc="120" dirty="0">
                <a:solidFill>
                  <a:srgbClr val="FF0000"/>
                </a:solidFill>
                <a:latin typeface="Source Han Serif CN Light"/>
                <a:ea typeface="思源宋体 CN Light"/>
                <a:cs typeface="思源黑体 Normal"/>
              </a:rPr>
              <a:t>【待认证】</a:t>
            </a:r>
            <a:r>
              <a:rPr lang="zh-CN" b="1" spc="120" dirty="0">
                <a:solidFill>
                  <a:schemeClr val="tx1"/>
                </a:solidFill>
                <a:latin typeface="Source Han Serif CN Light"/>
                <a:ea typeface="思源宋体 CN Light"/>
                <a:cs typeface="思源黑体 Normal"/>
              </a:rPr>
              <a:t>表示已经上传到管理端，待</a:t>
            </a:r>
            <a:r>
              <a:rPr lang="zh-CN" b="1" spc="120" dirty="0" smtClean="0">
                <a:solidFill>
                  <a:schemeClr val="tx1"/>
                </a:solidFill>
                <a:latin typeface="Source Han Serif CN Light"/>
                <a:ea typeface="思源宋体 CN Light"/>
                <a:cs typeface="思源黑体 Normal"/>
              </a:rPr>
              <a:t>管理</a:t>
            </a:r>
            <a:r>
              <a:rPr lang="zh-CN" altLang="en-US" b="1" spc="120" dirty="0" smtClean="0">
                <a:solidFill>
                  <a:schemeClr val="tx1"/>
                </a:solidFill>
                <a:latin typeface="Source Han Serif CN Light"/>
                <a:ea typeface="思源宋体 CN Light"/>
                <a:cs typeface="思源黑体 Normal"/>
              </a:rPr>
              <a:t>端</a:t>
            </a:r>
            <a:r>
              <a:rPr lang="zh-CN" b="1" spc="120" dirty="0" smtClean="0">
                <a:solidFill>
                  <a:schemeClr val="tx1"/>
                </a:solidFill>
                <a:latin typeface="Source Han Serif CN Light"/>
                <a:ea typeface="思源宋体 CN Light"/>
                <a:cs typeface="思源黑体 Normal"/>
              </a:rPr>
              <a:t>认证</a:t>
            </a:r>
            <a:r>
              <a:rPr lang="zh-CN" b="1" spc="120" dirty="0">
                <a:solidFill>
                  <a:schemeClr val="tx1"/>
                </a:solidFill>
                <a:latin typeface="Source Han Serif CN Light"/>
                <a:ea typeface="思源宋体 CN Light"/>
                <a:cs typeface="思源黑体 Normal"/>
              </a:rPr>
              <a:t>；</a:t>
            </a:r>
            <a:r>
              <a:rPr lang="en-US" altLang="zh-CN" b="1" spc="120" dirty="0">
                <a:solidFill>
                  <a:schemeClr val="tx1"/>
                </a:solidFill>
                <a:latin typeface="Source Han Serif CN Light"/>
                <a:ea typeface="思源宋体 CN Light"/>
                <a:cs typeface="思源黑体 Normal"/>
              </a:rPr>
              <a:t>2</a:t>
            </a:r>
            <a:r>
              <a:rPr lang="zh-CN" altLang="en-US" b="1" spc="120" dirty="0">
                <a:solidFill>
                  <a:schemeClr val="tx1"/>
                </a:solidFill>
                <a:latin typeface="Source Han Serif CN Light"/>
                <a:ea typeface="思源宋体 CN Light"/>
                <a:cs typeface="思源黑体 Normal"/>
              </a:rPr>
              <a:t>、</a:t>
            </a:r>
            <a:r>
              <a:rPr lang="zh-CN" b="1" spc="120" dirty="0">
                <a:solidFill>
                  <a:schemeClr val="tx1"/>
                </a:solidFill>
                <a:latin typeface="Source Han Serif CN Light"/>
                <a:ea typeface="思源宋体 CN Light"/>
                <a:cs typeface="思源黑体 Normal"/>
              </a:rPr>
              <a:t>若出现</a:t>
            </a:r>
            <a:r>
              <a:rPr lang="zh-CN" b="1" spc="120" dirty="0">
                <a:solidFill>
                  <a:srgbClr val="FF0000"/>
                </a:solidFill>
                <a:latin typeface="Source Han Serif CN Light"/>
                <a:ea typeface="思源宋体 CN Light"/>
                <a:cs typeface="思源黑体 Normal"/>
              </a:rPr>
              <a:t>【互学互评】</a:t>
            </a:r>
            <a:r>
              <a:rPr lang="zh-CN" b="1" spc="120" dirty="0">
                <a:solidFill>
                  <a:schemeClr val="tx1"/>
                </a:solidFill>
                <a:latin typeface="Source Han Serif CN Light"/>
                <a:ea typeface="思源宋体 CN Light"/>
                <a:cs typeface="思源黑体 Normal"/>
              </a:rPr>
              <a:t>表示没有两位以上老师进行评价。</a:t>
            </a:r>
            <a:endParaRPr lang="zh-CN" b="1" spc="120" dirty="0">
              <a:solidFill>
                <a:schemeClr val="tx1"/>
              </a:solidFill>
              <a:latin typeface="Source Han Serif CN Light"/>
              <a:ea typeface="思源宋体 CN Light"/>
              <a:cs typeface="思源黑体 Normal"/>
            </a:endParaRPr>
          </a:p>
        </p:txBody>
      </p:sp>
      <p:sp>
        <p:nvSpPr>
          <p:cNvPr id="41" name="矩形 40"/>
          <p:cNvSpPr/>
          <p:nvPr/>
        </p:nvSpPr>
        <p:spPr bwMode="auto">
          <a:xfrm>
            <a:off x="4930775" y="332740"/>
            <a:ext cx="3594100"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微能力点认证</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5884" t="7104" r="3487"/>
          <a:stretch>
            <a:fillRect/>
          </a:stretch>
        </p:blipFill>
        <p:spPr>
          <a:xfrm>
            <a:off x="365125" y="1471295"/>
            <a:ext cx="8491855" cy="5048250"/>
          </a:xfrm>
          <a:prstGeom prst="rect">
            <a:avLst/>
          </a:prstGeom>
        </p:spPr>
      </p:pic>
      <p:sp>
        <p:nvSpPr>
          <p:cNvPr id="41" name="矩形 40"/>
          <p:cNvSpPr/>
          <p:nvPr/>
        </p:nvSpPr>
        <p:spPr bwMode="auto">
          <a:xfrm>
            <a:off x="5147945" y="330200"/>
            <a:ext cx="5469255" cy="460375"/>
          </a:xfrm>
          <a:prstGeom prst="rect">
            <a:avLst/>
          </a:prstGeom>
          <a:noFill/>
        </p:spPr>
        <p:txBody>
          <a:bodyPr vertOverflow="overflow" horzOverflow="overflow" vert="horz" wrap="square" lIns="91440" tIns="45720" rIns="91440" bIns="45720" numCol="1" rtlCol="0" fromWordArt="0" anchor="t" anchorCtr="0" forceAA="0">
            <a:spAutoFit/>
          </a:bodyPr>
          <a:lstStyle/>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微能力点认证</a:t>
            </a:r>
            <a:endParaRPr lang="zh-CN" altLang="en-US" sz="2400">
              <a:solidFill>
                <a:srgbClr val="1E487A"/>
              </a:solidFill>
              <a:latin typeface="思源宋体 CN Heavy"/>
              <a:ea typeface="思源宋体 CN Heavy"/>
            </a:endParaRPr>
          </a:p>
        </p:txBody>
      </p:sp>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bwMode="auto">
          <a:xfrm>
            <a:off x="864235" y="5271135"/>
            <a:ext cx="7250430" cy="1863725"/>
          </a:xfrm>
          <a:prstGeom prst="rect">
            <a:avLst/>
          </a:prstGeom>
          <a:noFill/>
        </p:spPr>
        <p:txBody>
          <a:bodyPr vertOverflow="overflow" horzOverflow="overflow" vert="horz" wrap="square" lIns="91440" tIns="45720" rIns="91440" bIns="45720" numCol="1" rtlCol="0" fromWordArt="0" anchor="t" anchorCtr="0" forceAA="0">
            <a:spAutoFit/>
          </a:bodyPr>
          <a:p>
            <a:pPr algn="l">
              <a:lnSpc>
                <a:spcPct val="160000"/>
              </a:lnSpc>
              <a:buClrTx/>
              <a:buSzTx/>
              <a:buFontTx/>
            </a:pPr>
            <a:r>
              <a:rPr lang="zh-CN" altLang="en-US"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 </a:t>
            </a:r>
            <a:r>
              <a:rPr lang="zh-CN" altLang="en-US" sz="1800"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点击</a:t>
            </a:r>
            <a:r>
              <a:rPr lang="zh-CN" altLang="en-US" sz="1800" b="1" spc="120" dirty="0">
                <a:solidFill>
                  <a:srgbClr val="FF0000"/>
                </a:solidFill>
                <a:latin typeface="思源宋体 CN Light" panose="02020300000000000000" charset="-122"/>
                <a:ea typeface="思源宋体 CN Light" panose="02020300000000000000" charset="-122"/>
                <a:cs typeface="思源黑体 Normal" panose="020B0400000000000000" charset="-122"/>
                <a:sym typeface="+mn-ea"/>
              </a:rPr>
              <a:t>【个人成绩查询】</a:t>
            </a:r>
            <a:r>
              <a:rPr lang="zh-CN" altLang="en-US" sz="1800" b="1" spc="120" dirty="0">
                <a:solidFill>
                  <a:schemeClr val="tx1"/>
                </a:solidFill>
                <a:latin typeface="思源宋体 CN Light" panose="02020300000000000000" charset="-122"/>
                <a:ea typeface="思源宋体 CN Light" panose="02020300000000000000" charset="-122"/>
                <a:cs typeface="思源黑体 Normal" panose="020B0400000000000000" charset="-122"/>
                <a:sym typeface="+mn-ea"/>
              </a:rPr>
              <a:t>，可以查看自己的成绩，展示已经学习的学时数、校本研修通过的数量、能力点认证的得分、个人研修提交的数量、总成绩。</a:t>
            </a:r>
            <a:endParaRPr lang="zh-CN" altLang="en-US">
              <a:solidFill>
                <a:schemeClr val="tx1"/>
              </a:solidFill>
              <a:latin typeface="思源宋体 CN Heavy" panose="02020900000000000000" charset="-122"/>
              <a:ea typeface="思源宋体 CN Heavy" panose="02020900000000000000" charset="-122"/>
            </a:endParaRPr>
          </a:p>
          <a:p>
            <a:pPr algn="l">
              <a:lnSpc>
                <a:spcPct val="160000"/>
              </a:lnSpc>
              <a:buClrTx/>
              <a:buSzTx/>
              <a:buFontTx/>
            </a:pPr>
            <a:endParaRPr lang="zh-CN" altLang="en-US" b="1" spc="120" dirty="0">
              <a:solidFill>
                <a:schemeClr val="tx1"/>
              </a:solidFill>
              <a:latin typeface="思源宋体 CN Heavy" panose="02020900000000000000" charset="-122"/>
              <a:ea typeface="思源宋体 CN Heavy" panose="02020900000000000000" charset="-122"/>
              <a:cs typeface="思源黑体 Normal" panose="020B0400000000000000" charset="-122"/>
              <a:sym typeface="+mn-ea"/>
            </a:endParaRPr>
          </a:p>
        </p:txBody>
      </p:sp>
      <p:sp>
        <p:nvSpPr>
          <p:cNvPr id="41" name="矩形 40"/>
          <p:cNvSpPr/>
          <p:nvPr/>
        </p:nvSpPr>
        <p:spPr bwMode="auto">
          <a:xfrm>
            <a:off x="4932045" y="332740"/>
            <a:ext cx="6737985" cy="460375"/>
          </a:xfrm>
          <a:prstGeom prst="rect">
            <a:avLst/>
          </a:prstGeom>
          <a:noFill/>
        </p:spPr>
        <p:txBody>
          <a:bodyPr vertOverflow="overflow" horzOverflow="overflow" vert="horz" wrap="square" lIns="91440" tIns="45720" rIns="91440" bIns="45720" numCol="1" rtlCol="0" fromWordArt="0" anchor="t" anchorCtr="0" forceAA="0">
            <a:spAutoFit/>
          </a:bodyPr>
          <a:p>
            <a:pPr algn="l"/>
            <a:r>
              <a:rPr lang="zh-CN" sz="2400">
                <a:solidFill>
                  <a:srgbClr val="1E487A"/>
                </a:solidFill>
                <a:latin typeface="思源宋体 CN Heavy"/>
                <a:ea typeface="思源宋体 CN Heavy"/>
              </a:rPr>
              <a:t>学校社区</a:t>
            </a:r>
            <a:r>
              <a:rPr lang="en-US" altLang="zh-CN" sz="2400">
                <a:solidFill>
                  <a:srgbClr val="1E487A"/>
                </a:solidFill>
                <a:latin typeface="思源宋体 CN Heavy"/>
                <a:ea typeface="思源宋体 CN Heavy"/>
              </a:rPr>
              <a:t>-</a:t>
            </a:r>
            <a:r>
              <a:rPr lang="zh-CN" altLang="en-US" sz="2400">
                <a:solidFill>
                  <a:srgbClr val="1E487A"/>
                </a:solidFill>
                <a:latin typeface="思源宋体 CN Heavy"/>
                <a:ea typeface="思源宋体 CN Heavy"/>
              </a:rPr>
              <a:t>学员成绩统计</a:t>
            </a:r>
            <a:endParaRPr lang="zh-CN" altLang="en-US" sz="2400">
              <a:solidFill>
                <a:srgbClr val="1E487A"/>
              </a:solidFill>
              <a:latin typeface="思源宋体 CN Heavy"/>
              <a:ea typeface="思源宋体 CN Heavy"/>
            </a:endParaRPr>
          </a:p>
        </p:txBody>
      </p:sp>
      <p:pic>
        <p:nvPicPr>
          <p:cNvPr id="8" name="图片 7"/>
          <p:cNvPicPr>
            <a:picLocks noChangeAspect="1"/>
          </p:cNvPicPr>
          <p:nvPr/>
        </p:nvPicPr>
        <p:blipFill>
          <a:blip r:embed="rId1"/>
          <a:stretch>
            <a:fillRect/>
          </a:stretch>
        </p:blipFill>
        <p:spPr>
          <a:xfrm>
            <a:off x="635635" y="1127760"/>
            <a:ext cx="7872730" cy="4069080"/>
          </a:xfrm>
          <a:prstGeom prst="rect">
            <a:avLst/>
          </a:prstGeom>
        </p:spPr>
      </p:pic>
      <p:pic>
        <p:nvPicPr>
          <p:cNvPr id="5" name="图片 4" descr="1"/>
          <p:cNvPicPr>
            <a:picLocks noChangeAspect="1"/>
          </p:cNvPicPr>
          <p:nvPr>
            <p:custDataLst>
              <p:tags r:id="rId2"/>
            </p:custDataLst>
          </p:nvPr>
        </p:nvPicPr>
        <p:blipFill>
          <a:blip r:embed="rId3"/>
          <a:stretch>
            <a:fillRect/>
          </a:stretch>
        </p:blipFill>
        <p:spPr>
          <a:xfrm>
            <a:off x="1043305" y="255905"/>
            <a:ext cx="3310890" cy="631825"/>
          </a:xfrm>
          <a:prstGeom prst="rect">
            <a:avLst/>
          </a:prstGeom>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757045" y="3013710"/>
            <a:ext cx="1151890" cy="11518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58670" y="3128645"/>
            <a:ext cx="702945" cy="922020"/>
          </a:xfrm>
          <a:prstGeom prst="rect">
            <a:avLst/>
          </a:prstGeom>
          <a:noFill/>
        </p:spPr>
        <p:txBody>
          <a:bodyPr wrap="square" rtlCol="0">
            <a:spAutoFit/>
          </a:bodyPr>
          <a:lstStyle/>
          <a:p>
            <a:r>
              <a:rPr lang="en-US" altLang="zh-CN" sz="5400" b="1">
                <a:solidFill>
                  <a:srgbClr val="FFC000"/>
                </a:solidFill>
                <a:latin typeface="微软雅黑" panose="020B0503020204020204" pitchFamily="34" charset="-122"/>
                <a:ea typeface="微软雅黑" panose="020B0503020204020204" pitchFamily="34" charset="-122"/>
              </a:rPr>
              <a:t>3</a:t>
            </a:r>
            <a:endParaRPr lang="en-US" altLang="zh-CN" sz="5400" b="1">
              <a:solidFill>
                <a:srgbClr val="FFC000"/>
              </a:solidFill>
              <a:latin typeface="微软雅黑" panose="020B0503020204020204" pitchFamily="34" charset="-122"/>
              <a:ea typeface="微软雅黑" panose="020B0503020204020204" pitchFamily="34" charset="-122"/>
            </a:endParaRPr>
          </a:p>
        </p:txBody>
      </p:sp>
      <p:sp>
        <p:nvSpPr>
          <p:cNvPr id="16389" name="TextBox 68"/>
          <p:cNvSpPr txBox="1"/>
          <p:nvPr/>
        </p:nvSpPr>
        <p:spPr>
          <a:xfrm>
            <a:off x="2544445" y="3128645"/>
            <a:ext cx="5314950" cy="922020"/>
          </a:xfrm>
          <a:prstGeom prst="rect">
            <a:avLst/>
          </a:prstGeom>
          <a:noFill/>
          <a:ln w="9525">
            <a:noFill/>
          </a:ln>
        </p:spPr>
        <p:txBody>
          <a:bodyPr wrap="square" anchor="t">
            <a:spAutoFit/>
          </a:bodyPr>
          <a:lstStyle/>
          <a:p>
            <a:pPr algn="ctr"/>
            <a:r>
              <a:rPr lang="zh-CN" altLang="en-US" sz="5400" b="1" dirty="0">
                <a:solidFill>
                  <a:srgbClr val="C00000"/>
                </a:solidFill>
                <a:latin typeface="楷体" panose="02010609060101010101" charset="-122"/>
                <a:ea typeface="楷体" panose="02010609060101010101" charset="-122"/>
              </a:rPr>
              <a:t>学习注意事项</a:t>
            </a:r>
            <a:endParaRPr lang="zh-CN" altLang="en-US" sz="5400" b="1" dirty="0">
              <a:solidFill>
                <a:srgbClr val="C00000"/>
              </a:solidFill>
              <a:latin typeface="楷体" panose="02010609060101010101" charset="-122"/>
              <a:ea typeface="楷体" panose="02010609060101010101" charset="-122"/>
            </a:endParaRPr>
          </a:p>
        </p:txBody>
      </p:sp>
      <p:pic>
        <p:nvPicPr>
          <p:cNvPr id="5" name="图片 4" descr="1"/>
          <p:cNvPicPr>
            <a:picLocks noChangeAspect="1"/>
          </p:cNvPicPr>
          <p:nvPr>
            <p:custDataLst>
              <p:tags r:id="rId1"/>
            </p:custDataLst>
          </p:nvPr>
        </p:nvPicPr>
        <p:blipFill>
          <a:blip r:embed="rId2"/>
          <a:stretch>
            <a:fillRect/>
          </a:stretch>
        </p:blipFill>
        <p:spPr>
          <a:xfrm>
            <a:off x="1043305" y="255905"/>
            <a:ext cx="3310890" cy="631825"/>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2454888" y="1830966"/>
            <a:ext cx="4070848" cy="1281386"/>
            <a:chOff x="2089355" y="3213899"/>
            <a:chExt cx="5016208" cy="1254240"/>
          </a:xfrm>
        </p:grpSpPr>
        <p:cxnSp>
          <p:nvCxnSpPr>
            <p:cNvPr id="19" name="肘形连接符 18"/>
            <p:cNvCxnSpPr/>
            <p:nvPr>
              <p:custDataLst>
                <p:tags r:id="rId2"/>
              </p:custDataLst>
            </p:nvPr>
          </p:nvCxnSpPr>
          <p:spPr>
            <a:xfrm rot="16200000" flipH="1">
              <a:off x="5209434" y="2572008"/>
              <a:ext cx="1254238" cy="2538019"/>
            </a:xfrm>
            <a:prstGeom prst="bentConnector3">
              <a:avLst>
                <a:gd name="adj1" fmla="val 50000"/>
              </a:avLst>
            </a:prstGeom>
            <a:noFill/>
            <a:ln w="25400" cap="flat" cmpd="sng" algn="ctr">
              <a:solidFill>
                <a:srgbClr val="C00000"/>
              </a:solidFill>
              <a:prstDash val="solid"/>
              <a:miter lim="800000"/>
            </a:ln>
            <a:effectLst/>
          </p:spPr>
        </p:cxnSp>
        <p:cxnSp>
          <p:nvCxnSpPr>
            <p:cNvPr id="26" name="肘形连接符 25"/>
            <p:cNvCxnSpPr/>
            <p:nvPr>
              <p:custDataLst>
                <p:tags r:id="rId3"/>
              </p:custDataLst>
            </p:nvPr>
          </p:nvCxnSpPr>
          <p:spPr>
            <a:xfrm rot="5400000">
              <a:off x="2704807" y="2598447"/>
              <a:ext cx="1254240" cy="2485144"/>
            </a:xfrm>
            <a:prstGeom prst="bentConnector3">
              <a:avLst>
                <a:gd name="adj1" fmla="val 50000"/>
              </a:avLst>
            </a:prstGeom>
            <a:noFill/>
            <a:ln w="25400" cap="flat" cmpd="sng" algn="ctr">
              <a:solidFill>
                <a:srgbClr val="C00000"/>
              </a:solidFill>
              <a:prstDash val="solid"/>
              <a:miter lim="800000"/>
            </a:ln>
            <a:effectLst/>
          </p:spPr>
        </p:cxnSp>
      </p:grpSp>
      <p:sp>
        <p:nvSpPr>
          <p:cNvPr id="2" name="AutoShape 8"/>
          <p:cNvSpPr>
            <a:spLocks noChangeArrowheads="1"/>
          </p:cNvSpPr>
          <p:nvPr>
            <p:custDataLst>
              <p:tags r:id="rId4"/>
            </p:custDataLst>
          </p:nvPr>
        </p:nvSpPr>
        <p:spPr bwMode="auto">
          <a:xfrm>
            <a:off x="3298351" y="1279698"/>
            <a:ext cx="2345650" cy="864807"/>
          </a:xfrm>
          <a:prstGeom prst="roundRect">
            <a:avLst>
              <a:gd name="adj" fmla="val 11718"/>
            </a:avLst>
          </a:prstGeom>
          <a:solidFill>
            <a:srgbClr val="C00000"/>
          </a:solidFill>
          <a:ln>
            <a:noFill/>
          </a:ln>
        </p:spPr>
        <p:txBody>
          <a:bodyPr wrap="square" lIns="90000" tIns="46800" rIns="90000" bIns="46800" anchor="ctr" anchorCtr="1">
            <a:norm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r>
              <a:rPr lang="zh-CN" altLang="en-US" sz="3200" b="1">
                <a:solidFill>
                  <a:sysClr val="window" lastClr="FFFFFF"/>
                </a:solidFill>
                <a:latin typeface="楷体" panose="02010609060101010101" charset="-122"/>
                <a:ea typeface="楷体" panose="02010609060101010101" charset="-122"/>
              </a:rPr>
              <a:t>项目安排</a:t>
            </a:r>
            <a:endParaRPr lang="zh-CN" altLang="en-US" sz="3200" b="1">
              <a:solidFill>
                <a:sysClr val="window" lastClr="FFFFFF"/>
              </a:solidFill>
              <a:latin typeface="楷体" panose="02010609060101010101" charset="-122"/>
              <a:ea typeface="楷体" panose="02010609060101010101" charset="-122"/>
            </a:endParaRPr>
          </a:p>
        </p:txBody>
      </p:sp>
      <p:sp>
        <p:nvSpPr>
          <p:cNvPr id="27" name="AutoShape 8"/>
          <p:cNvSpPr>
            <a:spLocks noChangeArrowheads="1"/>
          </p:cNvSpPr>
          <p:nvPr>
            <p:custDataLst>
              <p:tags r:id="rId5"/>
            </p:custDataLst>
          </p:nvPr>
        </p:nvSpPr>
        <p:spPr bwMode="auto">
          <a:xfrm>
            <a:off x="1693122" y="3112352"/>
            <a:ext cx="1536044" cy="755878"/>
          </a:xfrm>
          <a:prstGeom prst="roundRect">
            <a:avLst>
              <a:gd name="adj" fmla="val 11718"/>
            </a:avLst>
          </a:prstGeom>
          <a:solidFill>
            <a:srgbClr val="C00000"/>
          </a:solidFill>
          <a:ln>
            <a:noFill/>
          </a:ln>
        </p:spPr>
        <p:txBody>
          <a:bodyPr wrap="square" lIns="90000" tIns="46800" rIns="90000" bIns="46800" anchor="ctr" anchorCtr="1">
            <a:no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endParaRPr lang="zh-CN" altLang="en-US" sz="1800">
              <a:solidFill>
                <a:sysClr val="window" lastClr="FFFFFF"/>
              </a:solidFill>
              <a:latin typeface="楷体" panose="02010609060101010101" charset="-122"/>
              <a:ea typeface="楷体" panose="02010609060101010101" charset="-122"/>
            </a:endParaRPr>
          </a:p>
          <a:p>
            <a:pPr algn="ctr" eaLnBrk="1" hangingPunct="1"/>
            <a:r>
              <a:rPr lang="zh-CN" altLang="en-US" sz="1800">
                <a:solidFill>
                  <a:sysClr val="window" lastClr="FFFFFF"/>
                </a:solidFill>
                <a:latin typeface="楷体" panose="02010609060101010101" charset="-122"/>
                <a:ea typeface="楷体" panose="02010609060101010101" charset="-122"/>
              </a:rPr>
              <a:t>校级管理</a:t>
            </a:r>
            <a:endParaRPr lang="zh-CN" altLang="en-US" sz="1800">
              <a:solidFill>
                <a:sysClr val="window" lastClr="FFFFFF"/>
              </a:solidFill>
              <a:latin typeface="楷体" panose="02010609060101010101" charset="-122"/>
              <a:ea typeface="楷体" panose="02010609060101010101" charset="-122"/>
            </a:endParaRPr>
          </a:p>
          <a:p>
            <a:pPr algn="ctr" eaLnBrk="1" hangingPunct="1"/>
            <a:r>
              <a:rPr lang="zh-CN" altLang="en-US" sz="1800">
                <a:solidFill>
                  <a:sysClr val="window" lastClr="FFFFFF"/>
                </a:solidFill>
                <a:latin typeface="楷体" panose="02010609060101010101" charset="-122"/>
                <a:ea typeface="楷体" panose="02010609060101010101" charset="-122"/>
              </a:rPr>
              <a:t>团队研修</a:t>
            </a:r>
            <a:endParaRPr lang="zh-CN" altLang="en-US" sz="1800">
              <a:solidFill>
                <a:sysClr val="window" lastClr="FFFFFF"/>
              </a:solidFill>
              <a:latin typeface="楷体" panose="02010609060101010101" charset="-122"/>
              <a:ea typeface="楷体" panose="02010609060101010101" charset="-122"/>
            </a:endParaRPr>
          </a:p>
          <a:p>
            <a:pPr algn="ctr" eaLnBrk="1" hangingPunct="1"/>
            <a:endParaRPr lang="zh-CN" altLang="en-US" sz="1800">
              <a:solidFill>
                <a:sysClr val="window" lastClr="FFFFFF"/>
              </a:solidFill>
              <a:latin typeface="楷体" panose="02010609060101010101" charset="-122"/>
              <a:ea typeface="楷体" panose="02010609060101010101" charset="-122"/>
            </a:endParaRPr>
          </a:p>
        </p:txBody>
      </p:sp>
      <p:sp>
        <p:nvSpPr>
          <p:cNvPr id="28" name="AutoShape 8"/>
          <p:cNvSpPr>
            <a:spLocks noChangeArrowheads="1"/>
          </p:cNvSpPr>
          <p:nvPr>
            <p:custDataLst>
              <p:tags r:id="rId6"/>
            </p:custDataLst>
          </p:nvPr>
        </p:nvSpPr>
        <p:spPr bwMode="auto">
          <a:xfrm>
            <a:off x="6618473" y="4345162"/>
            <a:ext cx="1787022" cy="667557"/>
          </a:xfrm>
          <a:prstGeom prst="roundRect">
            <a:avLst>
              <a:gd name="adj" fmla="val 11718"/>
            </a:avLst>
          </a:prstGeom>
          <a:solidFill>
            <a:srgbClr val="C00000"/>
          </a:solidFill>
          <a:ln>
            <a:noFill/>
          </a:ln>
        </p:spPr>
        <p:txBody>
          <a:bodyPr wrap="square" lIns="90000" tIns="46800" rIns="90000" bIns="46800" anchor="ctr" anchorCtr="1">
            <a:normAutofit fontScale="97500" lnSpcReduction="10000"/>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r>
              <a:rPr lang="zh-CN" altLang="en-US" sz="1800">
                <a:solidFill>
                  <a:sysClr val="window" lastClr="FFFFFF"/>
                </a:solidFill>
                <a:latin typeface="楷体" panose="02010609060101010101" charset="-122"/>
                <a:ea typeface="楷体" panose="02010609060101010101" charset="-122"/>
              </a:rPr>
              <a:t>网络研修</a:t>
            </a:r>
            <a:endParaRPr lang="zh-CN" altLang="en-US" sz="1800">
              <a:solidFill>
                <a:sysClr val="window" lastClr="FFFFFF"/>
              </a:solidFill>
              <a:latin typeface="楷体" panose="02010609060101010101" charset="-122"/>
              <a:ea typeface="楷体" panose="02010609060101010101" charset="-122"/>
            </a:endParaRPr>
          </a:p>
          <a:p>
            <a:pPr algn="ctr" eaLnBrk="1" hangingPunct="1"/>
            <a:r>
              <a:rPr lang="zh-CN" altLang="en-US" sz="1800">
                <a:solidFill>
                  <a:sysClr val="window" lastClr="FFFFFF"/>
                </a:solidFill>
                <a:latin typeface="楷体" panose="02010609060101010101" charset="-122"/>
                <a:ea typeface="楷体" panose="02010609060101010101" charset="-122"/>
              </a:rPr>
              <a:t>（线上）</a:t>
            </a:r>
            <a:endParaRPr lang="zh-CN" altLang="en-US" sz="1800">
              <a:solidFill>
                <a:sysClr val="window" lastClr="FFFFFF"/>
              </a:solidFill>
              <a:latin typeface="楷体" panose="02010609060101010101" charset="-122"/>
              <a:ea typeface="楷体" panose="02010609060101010101" charset="-122"/>
              <a:hlinkClick r:id="rId7" action="ppaction://hlinkfile"/>
            </a:endParaRPr>
          </a:p>
        </p:txBody>
      </p:sp>
      <p:sp>
        <p:nvSpPr>
          <p:cNvPr id="29" name="AutoShape 8"/>
          <p:cNvSpPr>
            <a:spLocks noChangeArrowheads="1"/>
          </p:cNvSpPr>
          <p:nvPr>
            <p:custDataLst>
              <p:tags r:id="rId8"/>
            </p:custDataLst>
          </p:nvPr>
        </p:nvSpPr>
        <p:spPr bwMode="auto">
          <a:xfrm>
            <a:off x="5783106" y="3112352"/>
            <a:ext cx="1452139" cy="755878"/>
          </a:xfrm>
          <a:prstGeom prst="roundRect">
            <a:avLst>
              <a:gd name="adj" fmla="val 11718"/>
            </a:avLst>
          </a:prstGeom>
          <a:solidFill>
            <a:srgbClr val="C00000"/>
          </a:solidFill>
          <a:ln>
            <a:noFill/>
          </a:ln>
        </p:spPr>
        <p:txBody>
          <a:bodyPr wrap="square" lIns="90000" tIns="46800" rIns="90000" bIns="46800" anchor="ctr" anchorCtr="1">
            <a:norm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r>
              <a:rPr lang="zh-CN" altLang="en-US" sz="2000">
                <a:solidFill>
                  <a:sysClr val="window" lastClr="FFFFFF"/>
                </a:solidFill>
                <a:latin typeface="楷体" panose="02010609060101010101" charset="-122"/>
                <a:ea typeface="楷体" panose="02010609060101010101" charset="-122"/>
              </a:rPr>
              <a:t>学员</a:t>
            </a:r>
            <a:endParaRPr lang="zh-CN" altLang="en-US" sz="2000">
              <a:solidFill>
                <a:sysClr val="window" lastClr="FFFFFF"/>
              </a:solidFill>
              <a:latin typeface="楷体" panose="02010609060101010101" charset="-122"/>
              <a:ea typeface="楷体" panose="02010609060101010101" charset="-122"/>
            </a:endParaRPr>
          </a:p>
          <a:p>
            <a:pPr algn="ctr" eaLnBrk="1" hangingPunct="1"/>
            <a:r>
              <a:rPr lang="zh-CN" altLang="en-US" sz="2000">
                <a:solidFill>
                  <a:sysClr val="window" lastClr="FFFFFF"/>
                </a:solidFill>
                <a:latin typeface="楷体" panose="02010609060101010101" charset="-122"/>
                <a:ea typeface="楷体" panose="02010609060101010101" charset="-122"/>
              </a:rPr>
              <a:t>研修</a:t>
            </a:r>
            <a:endParaRPr lang="zh-CN" altLang="en-US" sz="2000">
              <a:solidFill>
                <a:sysClr val="window" lastClr="FFFFFF"/>
              </a:solidFill>
              <a:latin typeface="楷体" panose="02010609060101010101" charset="-122"/>
              <a:ea typeface="楷体" panose="02010609060101010101" charset="-122"/>
              <a:hlinkClick r:id="rId9" action="ppaction://hlinkfile"/>
            </a:endParaRPr>
          </a:p>
        </p:txBody>
      </p:sp>
      <p:sp>
        <p:nvSpPr>
          <p:cNvPr id="4" name="AutoShape 8"/>
          <p:cNvSpPr>
            <a:spLocks noChangeArrowheads="1"/>
          </p:cNvSpPr>
          <p:nvPr>
            <p:custDataLst>
              <p:tags r:id="rId10"/>
            </p:custDataLst>
          </p:nvPr>
        </p:nvSpPr>
        <p:spPr bwMode="auto">
          <a:xfrm>
            <a:off x="739775" y="4295140"/>
            <a:ext cx="1715135" cy="688975"/>
          </a:xfrm>
          <a:prstGeom prst="roundRect">
            <a:avLst>
              <a:gd name="adj" fmla="val 11718"/>
            </a:avLst>
          </a:prstGeom>
          <a:solidFill>
            <a:srgbClr val="C00000"/>
          </a:solidFill>
          <a:ln>
            <a:noFill/>
          </a:ln>
        </p:spPr>
        <p:txBody>
          <a:bodyPr wrap="square" lIns="90000" tIns="46800" rIns="90000" bIns="46800" anchor="ctr" anchorCtr="1">
            <a:no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r>
              <a:rPr lang="zh-CN" altLang="en-US" sz="1800">
                <a:solidFill>
                  <a:sysClr val="window" lastClr="FFFFFF"/>
                </a:solidFill>
                <a:latin typeface="楷体" panose="02010609060101010101" charset="-122"/>
                <a:ea typeface="楷体" panose="02010609060101010101" charset="-122"/>
              </a:rPr>
              <a:t>校级管理团队培训（线下）</a:t>
            </a:r>
            <a:endParaRPr lang="zh-CN" altLang="en-US" sz="1800">
              <a:solidFill>
                <a:sysClr val="window" lastClr="FFFFFF"/>
              </a:solidFill>
              <a:latin typeface="楷体" panose="02010609060101010101" charset="-122"/>
              <a:ea typeface="楷体" panose="02010609060101010101" charset="-122"/>
              <a:hlinkClick r:id="rId11" action="ppaction://hlinkfile"/>
            </a:endParaRPr>
          </a:p>
        </p:txBody>
      </p:sp>
      <p:sp>
        <p:nvSpPr>
          <p:cNvPr id="6" name="AutoShape 8"/>
          <p:cNvSpPr>
            <a:spLocks noChangeArrowheads="1"/>
          </p:cNvSpPr>
          <p:nvPr>
            <p:custDataLst>
              <p:tags r:id="rId12"/>
            </p:custDataLst>
          </p:nvPr>
        </p:nvSpPr>
        <p:spPr bwMode="auto">
          <a:xfrm>
            <a:off x="4531897" y="4321610"/>
            <a:ext cx="1887855" cy="695525"/>
          </a:xfrm>
          <a:prstGeom prst="roundRect">
            <a:avLst>
              <a:gd name="adj" fmla="val 11718"/>
            </a:avLst>
          </a:prstGeom>
          <a:solidFill>
            <a:srgbClr val="C00000"/>
          </a:solidFill>
          <a:ln>
            <a:noFill/>
          </a:ln>
        </p:spPr>
        <p:txBody>
          <a:bodyPr wrap="square" lIns="90000" tIns="46800" rIns="90000" bIns="46800" anchor="ctr" anchorCtr="1">
            <a:norm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r>
              <a:rPr lang="zh-CN" altLang="en-US" sz="1800">
                <a:solidFill>
                  <a:sysClr val="window" lastClr="FFFFFF"/>
                </a:solidFill>
                <a:latin typeface="楷体" panose="02010609060101010101" charset="-122"/>
                <a:ea typeface="楷体" panose="02010609060101010101" charset="-122"/>
              </a:rPr>
              <a:t>校本实践</a:t>
            </a:r>
            <a:endParaRPr lang="zh-CN" altLang="en-US" sz="1800">
              <a:solidFill>
                <a:sysClr val="window" lastClr="FFFFFF"/>
              </a:solidFill>
              <a:latin typeface="楷体" panose="02010609060101010101" charset="-122"/>
              <a:ea typeface="楷体" panose="02010609060101010101" charset="-122"/>
            </a:endParaRPr>
          </a:p>
          <a:p>
            <a:pPr algn="ctr" eaLnBrk="1" hangingPunct="1"/>
            <a:r>
              <a:rPr lang="zh-CN" altLang="en-US" sz="1800">
                <a:solidFill>
                  <a:sysClr val="window" lastClr="FFFFFF"/>
                </a:solidFill>
                <a:latin typeface="楷体" panose="02010609060101010101" charset="-122"/>
                <a:ea typeface="楷体" panose="02010609060101010101" charset="-122"/>
              </a:rPr>
              <a:t>研修（线下）</a:t>
            </a:r>
            <a:endParaRPr lang="zh-CN" altLang="en-US" sz="1800">
              <a:solidFill>
                <a:sysClr val="window" lastClr="FFFFFF"/>
              </a:solidFill>
              <a:latin typeface="楷体" panose="02010609060101010101" charset="-122"/>
              <a:ea typeface="楷体" panose="02010609060101010101" charset="-122"/>
              <a:hlinkClick r:id="rId9" action="ppaction://hlinkfile"/>
            </a:endParaRPr>
          </a:p>
        </p:txBody>
      </p:sp>
      <p:grpSp>
        <p:nvGrpSpPr>
          <p:cNvPr id="7" name="组合 6"/>
          <p:cNvGrpSpPr/>
          <p:nvPr>
            <p:custDataLst>
              <p:tags r:id="rId13"/>
            </p:custDataLst>
          </p:nvPr>
        </p:nvGrpSpPr>
        <p:grpSpPr>
          <a:xfrm>
            <a:off x="5841987" y="3868230"/>
            <a:ext cx="1460971" cy="427619"/>
            <a:chOff x="2089355" y="3213899"/>
            <a:chExt cx="5016208" cy="1254240"/>
          </a:xfrm>
        </p:grpSpPr>
        <p:cxnSp>
          <p:nvCxnSpPr>
            <p:cNvPr id="8" name="肘形连接符 7"/>
            <p:cNvCxnSpPr/>
            <p:nvPr>
              <p:custDataLst>
                <p:tags r:id="rId14"/>
              </p:custDataLst>
            </p:nvPr>
          </p:nvCxnSpPr>
          <p:spPr>
            <a:xfrm rot="16200000" flipH="1">
              <a:off x="5209434" y="2572008"/>
              <a:ext cx="1254238" cy="2538019"/>
            </a:xfrm>
            <a:prstGeom prst="bentConnector3">
              <a:avLst>
                <a:gd name="adj1" fmla="val 50000"/>
              </a:avLst>
            </a:prstGeom>
            <a:noFill/>
            <a:ln w="25400" cap="flat" cmpd="sng" algn="ctr">
              <a:solidFill>
                <a:srgbClr val="C00000"/>
              </a:solidFill>
              <a:prstDash val="solid"/>
              <a:miter lim="800000"/>
            </a:ln>
            <a:effectLst/>
          </p:spPr>
        </p:cxnSp>
        <p:cxnSp>
          <p:nvCxnSpPr>
            <p:cNvPr id="9" name="肘形连接符 8"/>
            <p:cNvCxnSpPr/>
            <p:nvPr>
              <p:custDataLst>
                <p:tags r:id="rId15"/>
              </p:custDataLst>
            </p:nvPr>
          </p:nvCxnSpPr>
          <p:spPr>
            <a:xfrm rot="5400000">
              <a:off x="2704807" y="2598447"/>
              <a:ext cx="1254240" cy="2485144"/>
            </a:xfrm>
            <a:prstGeom prst="bentConnector3">
              <a:avLst>
                <a:gd name="adj1" fmla="val 50000"/>
              </a:avLst>
            </a:prstGeom>
            <a:noFill/>
            <a:ln w="25400" cap="flat" cmpd="sng" algn="ctr">
              <a:solidFill>
                <a:srgbClr val="C00000"/>
              </a:solidFill>
              <a:prstDash val="solid"/>
              <a:miter lim="800000"/>
            </a:ln>
            <a:effectLst/>
          </p:spPr>
        </p:cxnSp>
      </p:grpSp>
      <p:grpSp>
        <p:nvGrpSpPr>
          <p:cNvPr id="10" name="组合 9"/>
          <p:cNvGrpSpPr/>
          <p:nvPr>
            <p:custDataLst>
              <p:tags r:id="rId16"/>
            </p:custDataLst>
          </p:nvPr>
        </p:nvGrpSpPr>
        <p:grpSpPr>
          <a:xfrm>
            <a:off x="1732902" y="3867595"/>
            <a:ext cx="1460971" cy="427619"/>
            <a:chOff x="2089355" y="3213899"/>
            <a:chExt cx="5016208" cy="1254240"/>
          </a:xfrm>
        </p:grpSpPr>
        <p:cxnSp>
          <p:nvCxnSpPr>
            <p:cNvPr id="11" name="肘形连接符 10"/>
            <p:cNvCxnSpPr/>
            <p:nvPr>
              <p:custDataLst>
                <p:tags r:id="rId17"/>
              </p:custDataLst>
            </p:nvPr>
          </p:nvCxnSpPr>
          <p:spPr>
            <a:xfrm rot="16200000" flipH="1">
              <a:off x="5209434" y="2572008"/>
              <a:ext cx="1254238" cy="2538019"/>
            </a:xfrm>
            <a:prstGeom prst="bentConnector3">
              <a:avLst>
                <a:gd name="adj1" fmla="val 50000"/>
              </a:avLst>
            </a:prstGeom>
            <a:noFill/>
            <a:ln w="25400" cap="flat" cmpd="sng" algn="ctr">
              <a:solidFill>
                <a:srgbClr val="C00000"/>
              </a:solidFill>
              <a:prstDash val="solid"/>
              <a:miter lim="800000"/>
            </a:ln>
            <a:effectLst/>
          </p:spPr>
        </p:cxnSp>
        <p:cxnSp>
          <p:nvCxnSpPr>
            <p:cNvPr id="13" name="肘形连接符 12"/>
            <p:cNvCxnSpPr/>
            <p:nvPr>
              <p:custDataLst>
                <p:tags r:id="rId18"/>
              </p:custDataLst>
            </p:nvPr>
          </p:nvCxnSpPr>
          <p:spPr>
            <a:xfrm rot="5400000">
              <a:off x="2704807" y="2598447"/>
              <a:ext cx="1254240" cy="2485144"/>
            </a:xfrm>
            <a:prstGeom prst="bentConnector3">
              <a:avLst>
                <a:gd name="adj1" fmla="val 50000"/>
              </a:avLst>
            </a:prstGeom>
            <a:noFill/>
            <a:ln w="25400" cap="flat" cmpd="sng" algn="ctr">
              <a:solidFill>
                <a:srgbClr val="C00000"/>
              </a:solidFill>
              <a:prstDash val="solid"/>
              <a:miter lim="800000"/>
            </a:ln>
            <a:effectLst/>
          </p:spPr>
        </p:cxnSp>
      </p:grpSp>
      <p:sp>
        <p:nvSpPr>
          <p:cNvPr id="14" name="AutoShape 8"/>
          <p:cNvSpPr>
            <a:spLocks noChangeArrowheads="1"/>
          </p:cNvSpPr>
          <p:nvPr>
            <p:custDataLst>
              <p:tags r:id="rId19"/>
            </p:custDataLst>
          </p:nvPr>
        </p:nvSpPr>
        <p:spPr bwMode="auto">
          <a:xfrm>
            <a:off x="2569845" y="4344670"/>
            <a:ext cx="1589405" cy="628650"/>
          </a:xfrm>
          <a:prstGeom prst="roundRect">
            <a:avLst>
              <a:gd name="adj" fmla="val 11718"/>
            </a:avLst>
          </a:prstGeom>
          <a:solidFill>
            <a:srgbClr val="C00000"/>
          </a:solidFill>
          <a:ln>
            <a:noFill/>
          </a:ln>
        </p:spPr>
        <p:txBody>
          <a:bodyPr wrap="square" lIns="90000" tIns="46800" rIns="90000" bIns="46800" anchor="ctr" anchorCtr="1">
            <a:normAutofit fontScale="90000"/>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r>
              <a:rPr lang="zh-CN" altLang="en-US" sz="1800">
                <a:solidFill>
                  <a:sysClr val="window" lastClr="FFFFFF"/>
                </a:solidFill>
                <a:latin typeface="楷体" panose="02010609060101010101" charset="-122"/>
                <a:ea typeface="楷体" panose="02010609060101010101" charset="-122"/>
              </a:rPr>
              <a:t>辅导任务</a:t>
            </a:r>
            <a:endParaRPr lang="zh-CN" altLang="en-US" sz="1800">
              <a:solidFill>
                <a:sysClr val="window" lastClr="FFFFFF"/>
              </a:solidFill>
              <a:latin typeface="楷体" panose="02010609060101010101" charset="-122"/>
              <a:ea typeface="楷体" panose="02010609060101010101" charset="-122"/>
            </a:endParaRPr>
          </a:p>
          <a:p>
            <a:pPr algn="ctr" eaLnBrk="1" hangingPunct="1"/>
            <a:r>
              <a:rPr lang="zh-CN" altLang="en-US" sz="1800">
                <a:solidFill>
                  <a:sysClr val="window" lastClr="FFFFFF"/>
                </a:solidFill>
                <a:latin typeface="楷体" panose="02010609060101010101" charset="-122"/>
                <a:ea typeface="楷体" panose="02010609060101010101" charset="-122"/>
              </a:rPr>
              <a:t>（线上</a:t>
            </a:r>
            <a:r>
              <a:rPr lang="en-US" altLang="zh-CN" sz="1800">
                <a:solidFill>
                  <a:sysClr val="window" lastClr="FFFFFF"/>
                </a:solidFill>
                <a:latin typeface="楷体" panose="02010609060101010101" charset="-122"/>
                <a:ea typeface="楷体" panose="02010609060101010101" charset="-122"/>
              </a:rPr>
              <a:t>+</a:t>
            </a:r>
            <a:r>
              <a:rPr lang="zh-CN" altLang="en-US" sz="1800">
                <a:solidFill>
                  <a:sysClr val="window" lastClr="FFFFFF"/>
                </a:solidFill>
                <a:latin typeface="楷体" panose="02010609060101010101" charset="-122"/>
                <a:ea typeface="楷体" panose="02010609060101010101" charset="-122"/>
              </a:rPr>
              <a:t>线下）</a:t>
            </a:r>
            <a:endParaRPr lang="zh-CN" altLang="en-US" sz="1800">
              <a:solidFill>
                <a:sysClr val="window" lastClr="FFFFFF"/>
              </a:solidFill>
              <a:latin typeface="楷体" panose="02010609060101010101" charset="-122"/>
              <a:ea typeface="楷体" panose="02010609060101010101" charset="-122"/>
              <a:hlinkClick r:id="rId7" action="ppaction://hlinkfile"/>
            </a:endParaRPr>
          </a:p>
        </p:txBody>
      </p:sp>
      <p:pic>
        <p:nvPicPr>
          <p:cNvPr id="15" name="图片 14" descr="1"/>
          <p:cNvPicPr>
            <a:picLocks noChangeAspect="1"/>
          </p:cNvPicPr>
          <p:nvPr>
            <p:custDataLst>
              <p:tags r:id="rId20"/>
            </p:custDataLst>
          </p:nvPr>
        </p:nvPicPr>
        <p:blipFill>
          <a:blip r:embed="rId21"/>
          <a:stretch>
            <a:fillRect/>
          </a:stretch>
        </p:blipFill>
        <p:spPr>
          <a:xfrm>
            <a:off x="1043305" y="255905"/>
            <a:ext cx="3310890" cy="631825"/>
          </a:xfrm>
          <a:prstGeom prst="rect">
            <a:avLst/>
          </a:prstGeo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5605" y="1341120"/>
            <a:ext cx="8472170" cy="4892675"/>
          </a:xfrm>
          <a:prstGeom prst="rect">
            <a:avLst/>
          </a:prstGeom>
          <a:noFill/>
        </p:spPr>
        <p:txBody>
          <a:bodyPr wrap="square" rtlCol="0">
            <a:spAutoFit/>
          </a:bodyPr>
          <a:p>
            <a:pPr algn="l">
              <a:lnSpc>
                <a:spcPct val="150000"/>
              </a:lnSpc>
            </a:pPr>
            <a:r>
              <a:rPr lang="en-US" altLang="zh-CN" sz="2400" b="1">
                <a:latin typeface="华文仿宋" panose="02010600040101010101" charset="-122"/>
                <a:ea typeface="华文仿宋" panose="02010600040101010101" charset="-122"/>
                <a:cs typeface="华文仿宋" panose="02010600040101010101" charset="-122"/>
                <a:sym typeface="+mn-ea"/>
              </a:rPr>
              <a:t>1.</a:t>
            </a:r>
            <a:r>
              <a:rPr lang="zh-CN" altLang="en-US" sz="2400" b="1">
                <a:latin typeface="华文仿宋" panose="02010600040101010101" charset="-122"/>
                <a:ea typeface="华文仿宋" panose="02010600040101010101" charset="-122"/>
                <a:cs typeface="华文仿宋" panose="02010600040101010101" charset="-122"/>
                <a:sym typeface="+mn-ea"/>
              </a:rPr>
              <a:t>请使用</a:t>
            </a:r>
            <a:r>
              <a:rPr lang="zh-CN" altLang="en-US" sz="2400" b="1">
                <a:solidFill>
                  <a:srgbClr val="FF0000"/>
                </a:solidFill>
                <a:latin typeface="华文仿宋" panose="02010600040101010101" charset="-122"/>
                <a:ea typeface="华文仿宋" panose="02010600040101010101" charset="-122"/>
                <a:cs typeface="华文仿宋" panose="02010600040101010101" charset="-122"/>
                <a:sym typeface="+mn-ea"/>
              </a:rPr>
              <a:t>谷歌浏览器</a:t>
            </a:r>
            <a:r>
              <a:rPr lang="zh-CN" altLang="en-US" sz="2400" b="1">
                <a:latin typeface="华文仿宋" panose="02010600040101010101" charset="-122"/>
                <a:ea typeface="华文仿宋" panose="02010600040101010101" charset="-122"/>
                <a:cs typeface="华文仿宋" panose="02010600040101010101" charset="-122"/>
                <a:sym typeface="+mn-ea"/>
              </a:rPr>
              <a:t>进行学习；</a:t>
            </a:r>
            <a:endParaRPr lang="zh-CN" altLang="en-US" sz="2400" b="1">
              <a:solidFill>
                <a:srgbClr val="FF0000"/>
              </a:solidFill>
              <a:latin typeface="华文仿宋" panose="02010600040101010101" charset="-122"/>
              <a:ea typeface="华文仿宋" panose="02010600040101010101" charset="-122"/>
              <a:cs typeface="华文仿宋" panose="02010600040101010101" charset="-122"/>
            </a:endParaRPr>
          </a:p>
          <a:p>
            <a:pPr algn="l">
              <a:lnSpc>
                <a:spcPct val="150000"/>
              </a:lnSpc>
            </a:pPr>
            <a:r>
              <a:rPr lang="en-US" altLang="zh-CN" sz="2400" b="1" noProof="0" dirty="0">
                <a:effectLst/>
                <a:uLnTx/>
                <a:uFillTx/>
                <a:latin typeface="华文仿宋" panose="02010600040101010101" charset="-122"/>
                <a:ea typeface="华文仿宋" panose="02010600040101010101" charset="-122"/>
                <a:cs typeface="华文仿宋" panose="02010600040101010101" charset="-122"/>
                <a:sym typeface="+mn-ea"/>
              </a:rPr>
              <a:t>2.</a:t>
            </a:r>
            <a:r>
              <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rPr>
              <a:t>同一台电脑，</a:t>
            </a:r>
            <a:r>
              <a:rPr lang="zh-CN" altLang="en-US" sz="2400" b="1" noProof="0" dirty="0">
                <a:solidFill>
                  <a:srgbClr val="FF0000"/>
                </a:solidFill>
                <a:effectLst/>
                <a:uLnTx/>
                <a:uFillTx/>
                <a:latin typeface="华文仿宋" panose="02010600040101010101" charset="-122"/>
                <a:ea typeface="华文仿宋" panose="02010600040101010101" charset="-122"/>
                <a:cs typeface="华文仿宋" panose="02010600040101010101" charset="-122"/>
                <a:sym typeface="+mn-ea"/>
              </a:rPr>
              <a:t>不能登录多个账号</a:t>
            </a:r>
            <a:r>
              <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rPr>
              <a:t>进行课程学习，一个账号</a:t>
            </a:r>
            <a:endPar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endParaRPr>
          </a:p>
          <a:p>
            <a:pPr algn="l">
              <a:lnSpc>
                <a:spcPct val="150000"/>
              </a:lnSpc>
            </a:pPr>
            <a:r>
              <a:rPr lang="zh-CN" altLang="en-US" sz="2400" b="1" noProof="0" dirty="0">
                <a:solidFill>
                  <a:srgbClr val="FF0000"/>
                </a:solidFill>
                <a:effectLst/>
                <a:uLnTx/>
                <a:uFillTx/>
                <a:latin typeface="华文仿宋" panose="02010600040101010101" charset="-122"/>
                <a:ea typeface="华文仿宋" panose="02010600040101010101" charset="-122"/>
                <a:cs typeface="华文仿宋" panose="02010600040101010101" charset="-122"/>
                <a:sym typeface="+mn-ea"/>
              </a:rPr>
              <a:t>不能同时学习多门课程</a:t>
            </a:r>
            <a:r>
              <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rPr>
              <a:t>，否则学习时间无法更新；</a:t>
            </a:r>
            <a:endParaRPr kumimoji="0" lang="zh-CN" altLang="en-US" sz="2400" b="1" i="0" u="none" strike="noStrike" kern="1200" cap="none" spc="0" normalizeH="0" baseline="0" noProof="0" dirty="0">
              <a:solidFill>
                <a:schemeClr val="tx1"/>
              </a:solidFill>
              <a:effectLst/>
              <a:uLnTx/>
              <a:uFillTx/>
              <a:latin typeface="华文仿宋" panose="02010600040101010101" charset="-122"/>
              <a:ea typeface="华文仿宋" panose="02010600040101010101" charset="-122"/>
              <a:cs typeface="华文仿宋" panose="02010600040101010101" charset="-122"/>
              <a:sym typeface="+mn-ea"/>
            </a:endParaRPr>
          </a:p>
          <a:p>
            <a:pPr marL="339725" marR="0" lvl="0" indent="-339725" algn="l" defTabSz="914400" rtl="0" eaLnBrk="0" fontAlgn="auto" hangingPunct="0">
              <a:lnSpc>
                <a:spcPct val="150000"/>
              </a:lnSpc>
              <a:spcBef>
                <a:spcPts val="0"/>
              </a:spcBef>
              <a:spcAft>
                <a:spcPts val="0"/>
              </a:spcAft>
              <a:buClrTx/>
              <a:buSzTx/>
              <a:buFontTx/>
              <a:buNone/>
              <a:defRPr/>
            </a:pPr>
            <a:r>
              <a:rPr lang="en-US" altLang="zh-CN" sz="2400" b="1">
                <a:latin typeface="华文仿宋" panose="02010600040101010101" charset="-122"/>
                <a:ea typeface="华文仿宋" panose="02010600040101010101" charset="-122"/>
                <a:cs typeface="华文仿宋" panose="02010600040101010101" charset="-122"/>
                <a:sym typeface="+mn-ea"/>
              </a:rPr>
              <a:t>3.</a:t>
            </a:r>
            <a:r>
              <a:rPr lang="en-US" altLang="zh-CN" sz="2400" b="1" noProof="0" dirty="0">
                <a:effectLst/>
                <a:uLnTx/>
                <a:uFillTx/>
                <a:latin typeface="华文仿宋" panose="02010600040101010101" charset="-122"/>
                <a:ea typeface="华文仿宋" panose="02010600040101010101" charset="-122"/>
                <a:cs typeface="华文仿宋" panose="02010600040101010101" charset="-122"/>
                <a:sym typeface="+mn-ea"/>
              </a:rPr>
              <a:t>课程学习可用手机端（手机打开网址），提交作业一定在</a:t>
            </a:r>
            <a:endParaRPr lang="en-US" altLang="zh-CN" sz="2400" b="1" noProof="0" dirty="0">
              <a:effectLst/>
              <a:uLnTx/>
              <a:uFillTx/>
              <a:latin typeface="华文仿宋" panose="02010600040101010101" charset="-122"/>
              <a:ea typeface="华文仿宋" panose="02010600040101010101" charset="-122"/>
              <a:cs typeface="华文仿宋" panose="02010600040101010101" charset="-122"/>
              <a:sym typeface="+mn-ea"/>
            </a:endParaRPr>
          </a:p>
          <a:p>
            <a:pPr marL="339725" marR="0" lvl="0" indent="-339725" algn="l" defTabSz="914400" rtl="0" eaLnBrk="0" fontAlgn="auto" hangingPunct="0">
              <a:lnSpc>
                <a:spcPct val="150000"/>
              </a:lnSpc>
              <a:spcBef>
                <a:spcPts val="0"/>
              </a:spcBef>
              <a:spcAft>
                <a:spcPts val="0"/>
              </a:spcAft>
              <a:buClrTx/>
              <a:buSzTx/>
              <a:buFontTx/>
              <a:buNone/>
              <a:defRPr/>
            </a:pPr>
            <a:r>
              <a:rPr lang="en-US" altLang="zh-CN" sz="2400" b="1" noProof="0" dirty="0">
                <a:solidFill>
                  <a:srgbClr val="FF0000"/>
                </a:solidFill>
                <a:effectLst/>
                <a:uLnTx/>
                <a:uFillTx/>
                <a:latin typeface="华文仿宋" panose="02010600040101010101" charset="-122"/>
                <a:ea typeface="华文仿宋" panose="02010600040101010101" charset="-122"/>
                <a:cs typeface="华文仿宋" panose="02010600040101010101" charset="-122"/>
                <a:sym typeface="+mn-ea"/>
              </a:rPr>
              <a:t>电脑端完成</a:t>
            </a:r>
            <a:r>
              <a:rPr lang="zh-CN" altLang="en-US" sz="2400" b="1" noProof="0" dirty="0">
                <a:solidFill>
                  <a:srgbClr val="FF0000"/>
                </a:solidFill>
                <a:effectLst/>
                <a:uLnTx/>
                <a:uFillTx/>
                <a:latin typeface="华文仿宋" panose="02010600040101010101" charset="-122"/>
                <a:ea typeface="华文仿宋" panose="02010600040101010101" charset="-122"/>
                <a:cs typeface="华文仿宋" panose="02010600040101010101" charset="-122"/>
                <a:sym typeface="+mn-ea"/>
              </a:rPr>
              <a:t>；</a:t>
            </a:r>
            <a:endParaRPr lang="zh-CN" altLang="en-US" sz="2400" b="1">
              <a:solidFill>
                <a:schemeClr val="tx1"/>
              </a:solidFill>
              <a:latin typeface="华文仿宋" panose="02010600040101010101" charset="-122"/>
              <a:ea typeface="华文仿宋" panose="02010600040101010101" charset="-122"/>
              <a:cs typeface="华文仿宋" panose="02010600040101010101" charset="-122"/>
            </a:endParaRPr>
          </a:p>
          <a:p>
            <a:pPr marL="339725" marR="0" lvl="0" indent="-339725" algn="l" defTabSz="914400" rtl="0" eaLnBrk="0" fontAlgn="auto" hangingPunct="0">
              <a:lnSpc>
                <a:spcPct val="150000"/>
              </a:lnSpc>
              <a:spcBef>
                <a:spcPts val="0"/>
              </a:spcBef>
              <a:spcAft>
                <a:spcPts val="0"/>
              </a:spcAft>
              <a:buClrTx/>
              <a:buSzTx/>
              <a:buFontTx/>
              <a:buNone/>
              <a:defRPr/>
            </a:pPr>
            <a:r>
              <a:rPr lang="en-US" altLang="zh-CN" sz="2400" b="1" noProof="0" dirty="0">
                <a:effectLst/>
                <a:uLnTx/>
                <a:uFillTx/>
                <a:latin typeface="华文仿宋" panose="02010600040101010101" charset="-122"/>
                <a:ea typeface="华文仿宋" panose="02010600040101010101" charset="-122"/>
                <a:cs typeface="华文仿宋" panose="02010600040101010101" charset="-122"/>
                <a:sym typeface="+mn-ea"/>
              </a:rPr>
              <a:t>4.</a:t>
            </a:r>
            <a:r>
              <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rPr>
              <a:t>请随时关注项目</a:t>
            </a:r>
            <a:r>
              <a:rPr lang="zh-CN" altLang="en-US" sz="2400" b="1" noProof="0" dirty="0">
                <a:solidFill>
                  <a:srgbClr val="FF0000"/>
                </a:solidFill>
                <a:effectLst/>
                <a:uLnTx/>
                <a:uFillTx/>
                <a:latin typeface="华文仿宋" panose="02010600040101010101" charset="-122"/>
                <a:ea typeface="华文仿宋" panose="02010600040101010101" charset="-122"/>
                <a:cs typeface="华文仿宋" panose="02010600040101010101" charset="-122"/>
                <a:sym typeface="+mn-ea"/>
              </a:rPr>
              <a:t>主页内容更新</a:t>
            </a:r>
            <a:r>
              <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rPr>
              <a:t>；</a:t>
            </a:r>
            <a:endParaRPr kumimoji="0" lang="en-US" altLang="zh-CN" sz="2400" b="1" i="0" u="none" strike="noStrike" kern="1200" cap="none" spc="0" normalizeH="0" baseline="0" noProof="0" dirty="0">
              <a:solidFill>
                <a:schemeClr val="tx1"/>
              </a:solidFill>
              <a:effectLst/>
              <a:uLnTx/>
              <a:uFillTx/>
              <a:latin typeface="华文仿宋" panose="02010600040101010101" charset="-122"/>
              <a:ea typeface="华文仿宋" panose="02010600040101010101" charset="-122"/>
              <a:cs typeface="华文仿宋" panose="02010600040101010101" charset="-122"/>
              <a:sym typeface="+mn-ea"/>
            </a:endParaRPr>
          </a:p>
          <a:p>
            <a:pPr marL="339725" marR="0" lvl="0" indent="-339725" algn="l" defTabSz="914400" rtl="0" eaLnBrk="0" fontAlgn="auto" hangingPunct="0">
              <a:lnSpc>
                <a:spcPct val="150000"/>
              </a:lnSpc>
              <a:spcBef>
                <a:spcPts val="0"/>
              </a:spcBef>
              <a:spcAft>
                <a:spcPts val="0"/>
              </a:spcAft>
              <a:buClrTx/>
              <a:buSzTx/>
              <a:buFontTx/>
              <a:buNone/>
              <a:defRPr/>
            </a:pPr>
            <a:r>
              <a:rPr lang="en-US" altLang="zh-CN" sz="2400" b="1" noProof="0" dirty="0">
                <a:effectLst/>
                <a:uLnTx/>
                <a:uFillTx/>
                <a:latin typeface="华文仿宋" panose="02010600040101010101" charset="-122"/>
                <a:ea typeface="华文仿宋" panose="02010600040101010101" charset="-122"/>
                <a:cs typeface="华文仿宋" panose="02010600040101010101" charset="-122"/>
                <a:sym typeface="+mn-ea"/>
              </a:rPr>
              <a:t>5.</a:t>
            </a:r>
            <a:r>
              <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rPr>
              <a:t>遇到问题可以联系负责的咨询老师；</a:t>
            </a:r>
            <a:endPar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endParaRPr>
          </a:p>
          <a:p>
            <a:pPr marL="339725" marR="0" lvl="0" indent="-339725" algn="l" defTabSz="914400" rtl="0" eaLnBrk="0" fontAlgn="auto" hangingPunct="0">
              <a:lnSpc>
                <a:spcPct val="150000"/>
              </a:lnSpc>
              <a:spcBef>
                <a:spcPts val="0"/>
              </a:spcBef>
              <a:spcAft>
                <a:spcPts val="0"/>
              </a:spcAft>
              <a:buClrTx/>
              <a:buSzTx/>
              <a:buFontTx/>
              <a:buNone/>
              <a:defRPr/>
            </a:pPr>
            <a:r>
              <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rPr>
              <a:t> </a:t>
            </a:r>
            <a:r>
              <a:rPr lang="en-US" altLang="zh-CN" sz="2400" b="1" noProof="0" dirty="0">
                <a:effectLst/>
                <a:uLnTx/>
                <a:uFillTx/>
                <a:latin typeface="华文仿宋" panose="02010600040101010101" charset="-122"/>
                <a:ea typeface="华文仿宋" panose="02010600040101010101" charset="-122"/>
                <a:cs typeface="华文仿宋" panose="02010600040101010101" charset="-122"/>
                <a:sym typeface="+mn-ea"/>
              </a:rPr>
              <a:t>                      </a:t>
            </a:r>
            <a:r>
              <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rPr>
              <a:t>咨询电话：</a:t>
            </a:r>
            <a:r>
              <a:rPr lang="en-US" altLang="zh-CN" sz="2400" b="1" noProof="0" dirty="0">
                <a:effectLst/>
                <a:uLnTx/>
                <a:uFillTx/>
                <a:latin typeface="华文仿宋" panose="02010600040101010101" charset="-122"/>
                <a:ea typeface="华文仿宋" panose="02010600040101010101" charset="-122"/>
                <a:cs typeface="华文仿宋" panose="02010600040101010101" charset="-122"/>
                <a:sym typeface="+mn-ea"/>
              </a:rPr>
              <a:t>18848846098</a:t>
            </a:r>
            <a:r>
              <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rPr>
              <a:t>（王老师）</a:t>
            </a:r>
            <a:endParaRPr lang="zh-CN" altLang="en-US" sz="2400" b="1" noProof="0" dirty="0">
              <a:effectLst/>
              <a:uLnTx/>
              <a:uFillTx/>
              <a:latin typeface="华文仿宋" panose="02010600040101010101" charset="-122"/>
              <a:ea typeface="华文仿宋" panose="02010600040101010101" charset="-122"/>
              <a:cs typeface="华文仿宋" panose="02010600040101010101" charset="-122"/>
              <a:sym typeface="+mn-ea"/>
            </a:endParaRPr>
          </a:p>
          <a:p>
            <a:endParaRPr lang="zh-CN" altLang="en-US" sz="2400"/>
          </a:p>
        </p:txBody>
      </p:sp>
      <p:pic>
        <p:nvPicPr>
          <p:cNvPr id="5" name="图片 4" descr="1"/>
          <p:cNvPicPr>
            <a:picLocks noChangeAspect="1"/>
          </p:cNvPicPr>
          <p:nvPr>
            <p:custDataLst>
              <p:tags r:id="rId1"/>
            </p:custDataLst>
          </p:nvPr>
        </p:nvPicPr>
        <p:blipFill>
          <a:blip r:embed="rId2"/>
          <a:stretch>
            <a:fillRect/>
          </a:stretch>
        </p:blipFill>
        <p:spPr>
          <a:xfrm>
            <a:off x="1043305" y="255905"/>
            <a:ext cx="3310890" cy="631825"/>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3765" y="1052830"/>
            <a:ext cx="7408545" cy="460375"/>
          </a:xfrm>
          <a:prstGeom prst="rect">
            <a:avLst/>
          </a:prstGeom>
          <a:noFill/>
        </p:spPr>
        <p:txBody>
          <a:bodyPr wrap="square" rtlCol="0">
            <a:spAutoFit/>
          </a:bodyPr>
          <a:p>
            <a:pPr algn="ctr"/>
            <a:r>
              <a:rPr lang="zh-CN" altLang="en-US" sz="2400">
                <a:latin typeface="仿宋_GB2312" panose="02010609030101010101" charset="-122"/>
                <a:ea typeface="仿宋_GB2312" panose="02010609030101010101" charset="-122"/>
              </a:rPr>
              <a:t>校本研修活动安排</a:t>
            </a:r>
            <a:endParaRPr lang="zh-CN" altLang="en-US" sz="2400">
              <a:latin typeface="仿宋_GB2312" panose="02010609030101010101" charset="-122"/>
              <a:ea typeface="仿宋_GB2312" panose="02010609030101010101" charset="-122"/>
            </a:endParaRPr>
          </a:p>
        </p:txBody>
      </p:sp>
      <p:sp>
        <p:nvSpPr>
          <p:cNvPr id="4" name="文本框 3"/>
          <p:cNvSpPr txBox="1"/>
          <p:nvPr/>
        </p:nvSpPr>
        <p:spPr>
          <a:xfrm>
            <a:off x="985520" y="1628775"/>
            <a:ext cx="7636510" cy="2584450"/>
          </a:xfrm>
          <a:prstGeom prst="rect">
            <a:avLst/>
          </a:prstGeom>
          <a:noFill/>
        </p:spPr>
        <p:txBody>
          <a:bodyPr wrap="square" rtlCol="0">
            <a:spAutoFit/>
          </a:bodyPr>
          <a:p>
            <a:r>
              <a:rPr lang="en-US" altLang="zh-CN">
                <a:solidFill>
                  <a:srgbClr val="FF0000"/>
                </a:solidFill>
                <a:latin typeface="仿宋_GB2312" panose="02010609030101010101" charset="-122"/>
                <a:ea typeface="仿宋_GB2312" panose="02010609030101010101" charset="-122"/>
                <a:cs typeface="仿宋_GB2312" panose="02010609030101010101" charset="-122"/>
              </a:rPr>
              <a:t>10</a:t>
            </a:r>
            <a:r>
              <a:rPr lang="zh-CN" altLang="en-US">
                <a:solidFill>
                  <a:srgbClr val="FF0000"/>
                </a:solidFill>
                <a:latin typeface="仿宋_GB2312" panose="02010609030101010101" charset="-122"/>
                <a:ea typeface="仿宋_GB2312" panose="02010609030101010101" charset="-122"/>
                <a:cs typeface="仿宋_GB2312" panose="02010609030101010101" charset="-122"/>
              </a:rPr>
              <a:t>月第一次校本研修活动：</a:t>
            </a:r>
            <a:endParaRPr lang="zh-CN" altLang="en-US">
              <a:solidFill>
                <a:srgbClr val="FF0000"/>
              </a:solidFill>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1</a:t>
            </a:r>
            <a:r>
              <a:rPr lang="zh-CN" altLang="en-US">
                <a:latin typeface="仿宋_GB2312" panose="02010609030101010101" charset="-122"/>
                <a:ea typeface="仿宋_GB2312" panose="02010609030101010101" charset="-122"/>
                <a:cs typeface="仿宋_GB2312" panose="02010609030101010101" charset="-122"/>
              </a:rPr>
              <a:t>、校内集中研修学习，方案解读，理解项目；</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2</a:t>
            </a:r>
            <a:r>
              <a:rPr lang="zh-CN" altLang="en-US">
                <a:latin typeface="仿宋_GB2312" panose="02010609030101010101" charset="-122"/>
                <a:ea typeface="仿宋_GB2312" panose="02010609030101010101" charset="-122"/>
                <a:cs typeface="仿宋_GB2312" panose="02010609030101010101" charset="-122"/>
              </a:rPr>
              <a:t>、确定学科教研组制定研修计划及教师研修任务；</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3</a:t>
            </a:r>
            <a:r>
              <a:rPr lang="zh-CN" altLang="en-US">
                <a:latin typeface="仿宋_GB2312" panose="02010609030101010101" charset="-122"/>
                <a:ea typeface="仿宋_GB2312" panose="02010609030101010101" charset="-122"/>
                <a:cs typeface="仿宋_GB2312" panose="02010609030101010101" charset="-122"/>
              </a:rPr>
              <a:t>、明确考核要求；</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4</a:t>
            </a:r>
            <a:r>
              <a:rPr lang="zh-CN" altLang="en-US">
                <a:latin typeface="仿宋_GB2312" panose="02010609030101010101" charset="-122"/>
                <a:ea typeface="仿宋_GB2312" panose="02010609030101010101" charset="-122"/>
                <a:cs typeface="仿宋_GB2312" panose="02010609030101010101" charset="-122"/>
              </a:rPr>
              <a:t>、熟悉平台功能与角色任务；</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5</a:t>
            </a:r>
            <a:r>
              <a:rPr lang="zh-CN" altLang="en-US">
                <a:latin typeface="仿宋_GB2312" panose="02010609030101010101" charset="-122"/>
                <a:ea typeface="仿宋_GB2312" panose="02010609030101010101" charset="-122"/>
                <a:cs typeface="仿宋_GB2312" panose="02010609030101010101" charset="-122"/>
              </a:rPr>
              <a:t>、管理团队选择学校环境，教研组教研组选择维度，参训教师确定自己研修的能力点。</a:t>
            </a:r>
            <a:endParaRPr lang="zh-CN" altLang="en-US">
              <a:latin typeface="仿宋_GB2312" panose="02010609030101010101" charset="-122"/>
              <a:ea typeface="仿宋_GB2312" panose="02010609030101010101" charset="-122"/>
              <a:cs typeface="仿宋_GB2312" panose="02010609030101010101" charset="-122"/>
            </a:endParaRPr>
          </a:p>
          <a:p>
            <a:endParaRPr lang="zh-CN" altLang="en-US"/>
          </a:p>
          <a:p>
            <a:endParaRPr lang="zh-CN" altLang="en-US"/>
          </a:p>
        </p:txBody>
      </p:sp>
      <p:sp>
        <p:nvSpPr>
          <p:cNvPr id="8" name="文本框 7"/>
          <p:cNvSpPr txBox="1"/>
          <p:nvPr/>
        </p:nvSpPr>
        <p:spPr>
          <a:xfrm>
            <a:off x="1003300" y="3789045"/>
            <a:ext cx="7528560" cy="1476375"/>
          </a:xfrm>
          <a:prstGeom prst="rect">
            <a:avLst/>
          </a:prstGeom>
          <a:noFill/>
        </p:spPr>
        <p:txBody>
          <a:bodyPr wrap="square" rtlCol="0">
            <a:spAutoFit/>
          </a:bodyPr>
          <a:p>
            <a:r>
              <a:rPr lang="en-US">
                <a:solidFill>
                  <a:srgbClr val="FF0000"/>
                </a:solidFill>
                <a:latin typeface="仿宋_GB2312" panose="02010609030101010101" charset="-122"/>
                <a:ea typeface="仿宋_GB2312" panose="02010609030101010101" charset="-122"/>
                <a:cs typeface="仿宋_GB2312" panose="02010609030101010101" charset="-122"/>
              </a:rPr>
              <a:t>11</a:t>
            </a:r>
            <a:r>
              <a:rPr lang="zh-CN" altLang="en-US">
                <a:solidFill>
                  <a:srgbClr val="FF0000"/>
                </a:solidFill>
                <a:latin typeface="仿宋_GB2312" panose="02010609030101010101" charset="-122"/>
                <a:ea typeface="仿宋_GB2312" panose="02010609030101010101" charset="-122"/>
                <a:cs typeface="仿宋_GB2312" panose="02010609030101010101" charset="-122"/>
              </a:rPr>
              <a:t>月第二次校本研修活动：</a:t>
            </a:r>
            <a:endParaRPr lang="zh-CN" altLang="en-US">
              <a:solidFill>
                <a:srgbClr val="FF0000"/>
              </a:solidFill>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1</a:t>
            </a:r>
            <a:r>
              <a:rPr lang="zh-CN" altLang="en-US">
                <a:latin typeface="仿宋_GB2312" panose="02010609030101010101" charset="-122"/>
                <a:ea typeface="仿宋_GB2312" panose="02010609030101010101" charset="-122"/>
                <a:cs typeface="仿宋_GB2312" panose="02010609030101010101" charset="-122"/>
              </a:rPr>
              <a:t>、管理团队解读能力点测评指南，明确测评具体内容和要求；</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2</a:t>
            </a:r>
            <a:r>
              <a:rPr lang="zh-CN" altLang="en-US">
                <a:latin typeface="仿宋_GB2312" panose="02010609030101010101" charset="-122"/>
                <a:ea typeface="仿宋_GB2312" panose="02010609030101010101" charset="-122"/>
                <a:cs typeface="仿宋_GB2312" panose="02010609030101010101" charset="-122"/>
              </a:rPr>
              <a:t>、指导教研组及参训教师信息化教学实践活动（指导教师围绕所选能力点开展信息技术与学科融合的教学实践）。</a:t>
            </a:r>
            <a:endParaRPr lang="zh-CN" altLang="en-US">
              <a:latin typeface="仿宋_GB2312" panose="02010609030101010101" charset="-122"/>
              <a:ea typeface="仿宋_GB2312" panose="02010609030101010101" charset="-122"/>
              <a:cs typeface="仿宋_GB2312" panose="02010609030101010101" charset="-122"/>
            </a:endParaRPr>
          </a:p>
          <a:p>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文本框 9"/>
          <p:cNvSpPr txBox="1"/>
          <p:nvPr/>
        </p:nvSpPr>
        <p:spPr>
          <a:xfrm>
            <a:off x="1016635" y="5300980"/>
            <a:ext cx="7479030" cy="922020"/>
          </a:xfrm>
          <a:prstGeom prst="rect">
            <a:avLst/>
          </a:prstGeom>
          <a:noFill/>
        </p:spPr>
        <p:txBody>
          <a:bodyPr wrap="square" rtlCol="0">
            <a:spAutoFit/>
          </a:bodyPr>
          <a:p>
            <a:r>
              <a:rPr lang="en-US" altLang="zh-CN">
                <a:solidFill>
                  <a:srgbClr val="FF0000"/>
                </a:solidFill>
                <a:latin typeface="仿宋_GB2312" panose="02010609030101010101" charset="-122"/>
                <a:ea typeface="仿宋_GB2312" panose="02010609030101010101" charset="-122"/>
                <a:cs typeface="仿宋_GB2312" panose="02010609030101010101" charset="-122"/>
              </a:rPr>
              <a:t>12</a:t>
            </a:r>
            <a:r>
              <a:rPr lang="zh-CN" altLang="en-US">
                <a:solidFill>
                  <a:srgbClr val="FF0000"/>
                </a:solidFill>
                <a:latin typeface="仿宋_GB2312" panose="02010609030101010101" charset="-122"/>
                <a:ea typeface="仿宋_GB2312" panose="02010609030101010101" charset="-122"/>
                <a:cs typeface="仿宋_GB2312" panose="02010609030101010101" charset="-122"/>
              </a:rPr>
              <a:t>月第三次校本研修活动：</a:t>
            </a:r>
            <a:endParaRPr lang="zh-CN" altLang="en-US">
              <a:solidFill>
                <a:srgbClr val="FF0000"/>
              </a:solidFill>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1</a:t>
            </a:r>
            <a:r>
              <a:rPr lang="zh-CN" altLang="en-US">
                <a:latin typeface="仿宋_GB2312" panose="02010609030101010101" charset="-122"/>
                <a:ea typeface="仿宋_GB2312" panose="02010609030101010101" charset="-122"/>
                <a:cs typeface="仿宋_GB2312" panose="02010609030101010101" charset="-122"/>
              </a:rPr>
              <a:t>、管理团队对整校推进工作进行总结反思、经验分享、案例整理；</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2</a:t>
            </a:r>
            <a:r>
              <a:rPr lang="zh-CN" altLang="en-US">
                <a:latin typeface="仿宋_GB2312" panose="02010609030101010101" charset="-122"/>
                <a:ea typeface="仿宋_GB2312" panose="02010609030101010101" charset="-122"/>
                <a:cs typeface="仿宋_GB2312" panose="02010609030101010101" charset="-122"/>
              </a:rPr>
              <a:t>、推选校内优秀教研组及优秀参训教师，上报优秀课堂教学案例。</a:t>
            </a:r>
            <a:endParaRPr lang="zh-CN" altLang="en-US">
              <a:latin typeface="仿宋_GB2312" panose="02010609030101010101" charset="-122"/>
              <a:ea typeface="仿宋_GB2312" panose="02010609030101010101" charset="-122"/>
              <a:cs typeface="仿宋_GB2312" panose="02010609030101010101" charset="-122"/>
            </a:endParaRPr>
          </a:p>
        </p:txBody>
      </p:sp>
      <p:pic>
        <p:nvPicPr>
          <p:cNvPr id="6" name="图片 5" descr="1"/>
          <p:cNvPicPr>
            <a:picLocks noChangeAspect="1"/>
          </p:cNvPicPr>
          <p:nvPr>
            <p:custDataLst>
              <p:tags r:id="rId1"/>
            </p:custDataLst>
          </p:nvPr>
        </p:nvPicPr>
        <p:blipFill>
          <a:blip r:embed="rId2"/>
          <a:stretch>
            <a:fillRect/>
          </a:stretch>
        </p:blipFill>
        <p:spPr>
          <a:xfrm>
            <a:off x="1043305" y="255905"/>
            <a:ext cx="3310890" cy="631825"/>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145665" y="971550"/>
            <a:ext cx="5506720" cy="5819775"/>
          </a:xfrm>
          <a:prstGeom prst="rect">
            <a:avLst/>
          </a:prstGeom>
        </p:spPr>
      </p:pic>
      <p:pic>
        <p:nvPicPr>
          <p:cNvPr id="5" name="图片 4" descr="1"/>
          <p:cNvPicPr>
            <a:picLocks noChangeAspect="1"/>
          </p:cNvPicPr>
          <p:nvPr>
            <p:custDataLst>
              <p:tags r:id="rId2"/>
            </p:custDataLst>
          </p:nvPr>
        </p:nvPicPr>
        <p:blipFill>
          <a:blip r:embed="rId3"/>
          <a:stretch>
            <a:fillRect/>
          </a:stretch>
        </p:blipFill>
        <p:spPr>
          <a:xfrm>
            <a:off x="971550" y="255905"/>
            <a:ext cx="3310890" cy="631825"/>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508000" y="476885"/>
          <a:ext cx="8128000" cy="4902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图片 4" descr="1"/>
          <p:cNvPicPr>
            <a:picLocks noChangeAspect="1"/>
          </p:cNvPicPr>
          <p:nvPr>
            <p:custDataLst>
              <p:tags r:id="rId6"/>
            </p:custDataLst>
          </p:nvPr>
        </p:nvPicPr>
        <p:blipFill>
          <a:blip r:embed="rId7"/>
          <a:stretch>
            <a:fillRect/>
          </a:stretch>
        </p:blipFill>
        <p:spPr>
          <a:xfrm>
            <a:off x="971550" y="255905"/>
            <a:ext cx="3310890" cy="631825"/>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5135" y="1078230"/>
            <a:ext cx="8195945" cy="368300"/>
          </a:xfrm>
          <a:prstGeom prst="rect">
            <a:avLst/>
          </a:prstGeom>
          <a:noFill/>
        </p:spPr>
        <p:txBody>
          <a:bodyPr wrap="square" rtlCol="0">
            <a:spAutoFit/>
          </a:bodyPr>
          <a:lstStyle/>
          <a:p>
            <a:r>
              <a:rPr lang="zh-CN" altLang="en-US" sz="1800">
                <a:latin typeface="楷体" panose="02010609060101010101" charset="-122"/>
                <a:ea typeface="楷体" panose="02010609060101010101" charset="-122"/>
                <a:cs typeface="楷体" panose="02010609060101010101" charset="-122"/>
              </a:rPr>
              <a:t>本项目为线上线下结合的混合式培训项目，满分100分，80分合格。</a:t>
            </a:r>
            <a:endParaRPr lang="zh-CN" altLang="en-US" sz="1800">
              <a:latin typeface="楷体" panose="02010609060101010101" charset="-122"/>
              <a:ea typeface="楷体" panose="02010609060101010101" charset="-122"/>
              <a:cs typeface="楷体" panose="02010609060101010101" charset="-122"/>
            </a:endParaRPr>
          </a:p>
        </p:txBody>
      </p:sp>
      <p:graphicFrame>
        <p:nvGraphicFramePr>
          <p:cNvPr id="6" name="表格 5"/>
          <p:cNvGraphicFramePr/>
          <p:nvPr>
            <p:custDataLst>
              <p:tags r:id="rId1"/>
            </p:custDataLst>
          </p:nvPr>
        </p:nvGraphicFramePr>
        <p:xfrm>
          <a:off x="86995" y="1446530"/>
          <a:ext cx="8912860" cy="4775200"/>
        </p:xfrm>
        <a:graphic>
          <a:graphicData uri="http://schemas.openxmlformats.org/drawingml/2006/table">
            <a:tbl>
              <a:tblPr firstRow="1" bandRow="1">
                <a:tableStyleId>{5940675A-B579-460E-94D1-54222C63F5DA}</a:tableStyleId>
              </a:tblPr>
              <a:tblGrid>
                <a:gridCol w="513715"/>
                <a:gridCol w="1158875"/>
                <a:gridCol w="4509135"/>
                <a:gridCol w="616585"/>
                <a:gridCol w="2114550"/>
              </a:tblGrid>
              <a:tr h="829945">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序号</a:t>
                      </a:r>
                      <a:endParaRPr lang="zh-CN" altLang="en-US" sz="1800" b="1">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考评内容</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考评标准</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b="1">
                          <a:latin typeface="仿宋" panose="02010609060101010101" charset="-122"/>
                          <a:ea typeface="仿宋" panose="02010609060101010101" charset="-122"/>
                          <a:cs typeface="仿宋" panose="02010609060101010101" charset="-122"/>
                        </a:rPr>
                        <a:t>满分</a:t>
                      </a:r>
                      <a:endParaRPr lang="en-US" sz="1800" b="1">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800" b="1">
                          <a:latin typeface="仿宋" panose="02010609060101010101" charset="-122"/>
                          <a:ea typeface="仿宋" panose="02010609060101010101" charset="-122"/>
                          <a:cs typeface="仿宋" panose="02010609060101010101" charset="-122"/>
                        </a:rPr>
                        <a:t>考评人</a:t>
                      </a:r>
                      <a:endParaRPr lang="zh-CN" altLang="en-US" sz="1800" b="1">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59255">
                <a:tc>
                  <a:txBody>
                    <a:bodyPr/>
                    <a:lstStyle/>
                    <a:p>
                      <a:pPr algn="ctr">
                        <a:buNone/>
                      </a:pPr>
                      <a:r>
                        <a:rPr lang="en-US" altLang="en-US" sz="1800">
                          <a:latin typeface="仿宋" panose="02010609060101010101" charset="-122"/>
                          <a:ea typeface="仿宋" panose="02010609060101010101" charset="-122"/>
                          <a:cs typeface="仿宋" panose="02010609060101010101" charset="-122"/>
                        </a:rPr>
                        <a:t>1</a:t>
                      </a:r>
                      <a:endParaRPr lang="en-US"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规划制订</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800">
                          <a:latin typeface="仿宋" panose="02010609060101010101" charset="-122"/>
                          <a:ea typeface="仿宋" panose="02010609060101010101" charset="-122"/>
                          <a:cs typeface="仿宋" panose="02010609060101010101" charset="-122"/>
                        </a:rPr>
                        <a:t>管理团队制定学校能力提升工程2.0发展规划（内容包含：学校信息化教育教学发展规划、校本应用研修计划和校本应用考核方案），在平台整校推进规划处按照模板提交。</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10</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800">
                          <a:latin typeface="仿宋" panose="02010609060101010101" charset="-122"/>
                          <a:ea typeface="仿宋" panose="02010609060101010101" charset="-122"/>
                          <a:cs typeface="仿宋" panose="02010609060101010101" charset="-122"/>
                        </a:rPr>
                        <a:t>项目组管理团队</a:t>
                      </a:r>
                      <a:endParaRPr lang="zh-CN"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86000">
                <a:tc>
                  <a:txBody>
                    <a:bodyPr/>
                    <a:lstStyle/>
                    <a:p>
                      <a:pPr algn="ctr">
                        <a:buNone/>
                      </a:pPr>
                      <a:r>
                        <a:rPr lang="en-US" altLang="en-US" sz="1800">
                          <a:latin typeface="仿宋" panose="02010609060101010101" charset="-122"/>
                          <a:ea typeface="仿宋" panose="02010609060101010101" charset="-122"/>
                          <a:cs typeface="仿宋" panose="02010609060101010101" charset="-122"/>
                        </a:rPr>
                        <a:t>2</a:t>
                      </a:r>
                      <a:endParaRPr lang="en-US"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教研组</a:t>
                      </a:r>
                      <a:endParaRPr lang="en-US" sz="1800">
                        <a:latin typeface="仿宋" panose="02010609060101010101" charset="-122"/>
                        <a:ea typeface="仿宋" panose="02010609060101010101" charset="-122"/>
                        <a:cs typeface="仿宋" panose="02010609060101010101" charset="-122"/>
                      </a:endParaRPr>
                    </a:p>
                    <a:p>
                      <a:pPr algn="ctr">
                        <a:buNone/>
                      </a:pPr>
                      <a:r>
                        <a:rPr lang="en-US" sz="1800">
                          <a:latin typeface="仿宋" panose="02010609060101010101" charset="-122"/>
                          <a:ea typeface="仿宋" panose="02010609060101010101" charset="-122"/>
                          <a:cs typeface="仿宋" panose="02010609060101010101" charset="-122"/>
                        </a:rPr>
                        <a:t>研修计划</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None/>
                      </a:pPr>
                      <a:r>
                        <a:rPr lang="en-US" sz="1700">
                          <a:latin typeface="仿宋" panose="02010609060101010101" charset="-122"/>
                          <a:ea typeface="仿宋" panose="02010609060101010101" charset="-122"/>
                          <a:cs typeface="仿宋" panose="02010609060101010101" charset="-122"/>
                        </a:rPr>
                        <a:t>各学科教研组依据学校整校推进发展规划，结合教研组教师现状和学科教学需求，确定微能力点和研修主题，制定教研组信息化教学研修计划（幼儿园要提交小中大班3个教研组的研修计划、小学至少要提交语数英综合4个教研组研修计划、中学至少要提交语数英、政史地、理化生、体音美6个教研组研修计划）</a:t>
                      </a:r>
                      <a:endParaRPr lang="en-US" sz="17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800">
                          <a:latin typeface="仿宋" panose="02010609060101010101" charset="-122"/>
                          <a:ea typeface="仿宋" panose="02010609060101010101" charset="-122"/>
                          <a:cs typeface="仿宋" panose="02010609060101010101" charset="-122"/>
                        </a:rPr>
                        <a:t>10</a:t>
                      </a:r>
                      <a:endParaRPr lang="en-US" sz="1800">
                        <a:latin typeface="仿宋" panose="02010609060101010101" charset="-122"/>
                        <a:ea typeface="仿宋" panose="02010609060101010101" charset="-122"/>
                        <a:cs typeface="仿宋" panose="0201060906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800">
                          <a:latin typeface="仿宋" panose="02010609060101010101" charset="-122"/>
                          <a:ea typeface="仿宋" panose="02010609060101010101" charset="-122"/>
                          <a:cs typeface="仿宋" panose="02010609060101010101" charset="-122"/>
                        </a:rPr>
                        <a:t>项目组管理团队</a:t>
                      </a:r>
                      <a:endParaRPr lang="zh-CN" altLang="en-US" sz="1800">
                        <a:latin typeface="仿宋" panose="02010609060101010101" charset="-122"/>
                        <a:ea typeface="仿宋" panose="02010609060101010101" charset="-122"/>
                        <a:cs typeface="仿宋" panose="02010609060101010101" charset="-122"/>
                      </a:endParaRPr>
                    </a:p>
                  </a:txBody>
                  <a:tcPr marL="7620" marR="7620" marT="762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9" name="TextBox 51"/>
          <p:cNvSpPr txBox="1"/>
          <p:nvPr/>
        </p:nvSpPr>
        <p:spPr>
          <a:xfrm>
            <a:off x="2651426" y="240325"/>
            <a:ext cx="4265930" cy="583565"/>
          </a:xfrm>
          <a:prstGeom prst="rect">
            <a:avLst/>
          </a:prstGeom>
          <a:noFill/>
        </p:spPr>
        <p:txBody>
          <a:bodyPr wrap="none" rtlCol="0">
            <a:spAutoFit/>
            <a:scene3d>
              <a:camera prst="orthographicFront"/>
              <a:lightRig rig="threePt" dir="t"/>
            </a:scene3d>
          </a:bodyPr>
          <a:lstStyle/>
          <a:p>
            <a:pPr algn="ctr"/>
            <a:r>
              <a:rPr lang="zh-CN" altLang="en-US" sz="32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校级管理团队考核方案</a:t>
            </a:r>
            <a:endParaRPr kumimoji="0" lang="zh-CN" altLang="en-US" sz="32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TEMPLATE_CATEGORY" val="diagram"/>
  <p:tag name="KSO_WM_TEMPLATE_INDEX" val="822"/>
  <p:tag name="KSO_WM_UNIT_TYPE" val="p_h_h_f"/>
  <p:tag name="KSO_WM_UNIT_INDEX" val="1_1_3_1"/>
  <p:tag name="KSO_WM_UNIT_ID" val="diagram822_2*p_h_h_f*1_1_3_1"/>
  <p:tag name="KSO_WM_UNIT_LAYERLEVEL" val="1_1_1_1"/>
  <p:tag name="KSO_WM_UNIT_VALUE" val="28"/>
  <p:tag name="KSO_WM_UNIT_HIGHLIGHT" val="0"/>
  <p:tag name="KSO_WM_UNIT_COMPATIBLE" val="0"/>
  <p:tag name="KSO_WM_UNIT_CLEAR" val="0"/>
  <p:tag name="KSO_WM_BEAUTIFY_FLAG" val="#wm#"/>
  <p:tag name="KSO_WM_TAG_VERSION" val="1.0"/>
  <p:tag name="KSO_WM_DIAGRAM_GROUP_CODE" val="p1-1"/>
  <p:tag name="KSO_WM_UNIT_PRESET_TEXT" val="LOREM IPSUM DOLOR"/>
  <p:tag name="KSO_WM_UNIT_FILL_FORE_SCHEMECOLOR_INDEX" val="6"/>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TEMPLATE_CATEGORY" val="diagram"/>
  <p:tag name="KSO_WM_TEMPLATE_INDEX" val="822"/>
  <p:tag name="KSO_WM_UNIT_TYPE" val="p_h_h_f"/>
  <p:tag name="KSO_WM_UNIT_INDEX" val="1_1_2_1"/>
  <p:tag name="KSO_WM_UNIT_ID" val="diagram822_2*p_h_h_f*1_1_2_1"/>
  <p:tag name="KSO_WM_UNIT_LAYERLEVEL" val="1_1_1_1"/>
  <p:tag name="KSO_WM_UNIT_VALUE" val="28"/>
  <p:tag name="KSO_WM_UNIT_HIGHLIGHT" val="0"/>
  <p:tag name="KSO_WM_UNIT_COMPATIBLE" val="0"/>
  <p:tag name="KSO_WM_UNIT_CLEAR" val="0"/>
  <p:tag name="KSO_WM_BEAUTIFY_FLAG" val="#wm#"/>
  <p:tag name="KSO_WM_TAG_VERSION" val="1.0"/>
  <p:tag name="KSO_WM_DIAGRAM_GROUP_CODE" val="p1-1"/>
  <p:tag name="KSO_WM_UNIT_PRESET_TEXT" val="LOREM IPSUM DOLOR"/>
  <p:tag name="KSO_WM_UNIT_FILL_FORE_SCHEMECOLOR_INDEX" val="6"/>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TEMPLATE_CATEGORY" val="diagram"/>
  <p:tag name="KSO_WM_TEMPLATE_INDEX" val="822"/>
  <p:tag name="KSO_WM_UNIT_TYPE" val="p_h_h_f"/>
  <p:tag name="KSO_WM_UNIT_INDEX" val="1_1_1_1"/>
  <p:tag name="KSO_WM_UNIT_ID" val="diagram822_2*p_h_h_f*1_1_1_1"/>
  <p:tag name="KSO_WM_UNIT_LAYERLEVEL" val="1_1_1_1"/>
  <p:tag name="KSO_WM_UNIT_VALUE" val="28"/>
  <p:tag name="KSO_WM_UNIT_HIGHLIGHT" val="0"/>
  <p:tag name="KSO_WM_UNIT_COMPATIBLE" val="0"/>
  <p:tag name="KSO_WM_UNIT_CLEAR" val="0"/>
  <p:tag name="KSO_WM_BEAUTIFY_FLAG" val="#wm#"/>
  <p:tag name="KSO_WM_TAG_VERSION" val="1.0"/>
  <p:tag name="KSO_WM_DIAGRAM_GROUP_CODE" val="p1-1"/>
  <p:tag name="KSO_WM_UNIT_PRESET_TEXT" val="LOREM IPSUM DOLOR"/>
  <p:tag name="KSO_WM_UNIT_FILL_FORE_SCHEMECOLOR_INDEX" val="6"/>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TEMPLATE_CATEGORY" val="diagram"/>
  <p:tag name="KSO_WM_TEMPLATE_INDEX" val="822"/>
  <p:tag name="KSO_WM_UNIT_TYPE" val="p_h_h_f"/>
  <p:tag name="KSO_WM_UNIT_INDEX" val="1_1_2_1"/>
  <p:tag name="KSO_WM_UNIT_ID" val="diagram822_2*p_h_h_f*1_1_2_1"/>
  <p:tag name="KSO_WM_UNIT_LAYERLEVEL" val="1_1_1_1"/>
  <p:tag name="KSO_WM_UNIT_VALUE" val="28"/>
  <p:tag name="KSO_WM_UNIT_HIGHLIGHT" val="0"/>
  <p:tag name="KSO_WM_UNIT_COMPATIBLE" val="0"/>
  <p:tag name="KSO_WM_UNIT_CLEAR" val="0"/>
  <p:tag name="KSO_WM_BEAUTIFY_FLAG" val="#wm#"/>
  <p:tag name="KSO_WM_TAG_VERSION" val="1.0"/>
  <p:tag name="KSO_WM_DIAGRAM_GROUP_CODE" val="p1-1"/>
  <p:tag name="KSO_WM_UNIT_PRESET_TEXT" val="LOREM IPSUM DOLOR"/>
  <p:tag name="KSO_WM_UNIT_FILL_FORE_SCHEMECOLOR_INDEX" val="6"/>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TAG_VERSION" val="1.0"/>
  <p:tag name="KSO_WM_BEAUTIFY_FLAG" val="#wm#"/>
  <p:tag name="KSO_WM_UNIT_TYPE" val="i"/>
  <p:tag name="KSO_WM_UNIT_ID" val="diagram822_2*i*1"/>
  <p:tag name="KSO_WM_TEMPLATE_CATEGORY" val="diagram"/>
  <p:tag name="KSO_WM_TEMPLATE_INDEX" val="822"/>
  <p:tag name="KSO_WM_UNIT_INDEX" val="1"/>
</p:tagLst>
</file>

<file path=ppt/tags/tag15.xml><?xml version="1.0" encoding="utf-8"?>
<p:tagLst xmlns:p="http://schemas.openxmlformats.org/presentationml/2006/main">
  <p:tag name="KSO_WM_TEMPLATE_CATEGORY" val="diagram"/>
  <p:tag name="KSO_WM_TEMPLATE_INDEX" val="822"/>
  <p:tag name="KSO_WM_UNIT_TYPE" val="p_h_h_i"/>
  <p:tag name="KSO_WM_UNIT_INDEX" val="1_1_3_1"/>
  <p:tag name="KSO_WM_UNIT_ID" val="diagram822_2*p_h_h_i*1_1_3_1"/>
  <p:tag name="KSO_WM_UNIT_LAYERLEVEL" val="1_1_1_1"/>
  <p:tag name="KSO_WM_BEAUTIFY_FLAG" val="#wm#"/>
  <p:tag name="KSO_WM_TAG_VERSION" val="1.0"/>
  <p:tag name="KSO_WM_DIAGRAM_GROUP_CODE" val="p1-1"/>
  <p:tag name="KSO_WM_UNIT_LINE_FORE_SCHEMECOLOR_INDEX" val="5"/>
  <p:tag name="KSO_WM_UNIT_LINE_FILL_TYPE" val="2"/>
</p:tagLst>
</file>

<file path=ppt/tags/tag16.xml><?xml version="1.0" encoding="utf-8"?>
<p:tagLst xmlns:p="http://schemas.openxmlformats.org/presentationml/2006/main">
  <p:tag name="KSO_WM_TEMPLATE_CATEGORY" val="diagram"/>
  <p:tag name="KSO_WM_TEMPLATE_INDEX" val="822"/>
  <p:tag name="KSO_WM_UNIT_TYPE" val="p_h_h_i"/>
  <p:tag name="KSO_WM_UNIT_INDEX" val="1_1_1_1"/>
  <p:tag name="KSO_WM_UNIT_ID" val="diagram822_2*p_h_h_i*1_1_1_1"/>
  <p:tag name="KSO_WM_UNIT_LAYERLEVEL" val="1_1_1_1"/>
  <p:tag name="KSO_WM_BEAUTIFY_FLAG" val="#wm#"/>
  <p:tag name="KSO_WM_TAG_VERSION" val="1.0"/>
  <p:tag name="KSO_WM_DIAGRAM_GROUP_CODE" val="p1-1"/>
  <p:tag name="KSO_WM_UNIT_LINE_FORE_SCHEMECOLOR_INDEX" val="5"/>
  <p:tag name="KSO_WM_UNIT_LINE_FILL_TYPE" val="2"/>
</p:tagLst>
</file>

<file path=ppt/tags/tag17.xml><?xml version="1.0" encoding="utf-8"?>
<p:tagLst xmlns:p="http://schemas.openxmlformats.org/presentationml/2006/main">
  <p:tag name="KSO_WM_TAG_VERSION" val="1.0"/>
  <p:tag name="KSO_WM_BEAUTIFY_FLAG" val="#wm#"/>
  <p:tag name="KSO_WM_UNIT_TYPE" val="i"/>
  <p:tag name="KSO_WM_UNIT_ID" val="diagram822_2*i*1"/>
  <p:tag name="KSO_WM_TEMPLATE_CATEGORY" val="diagram"/>
  <p:tag name="KSO_WM_TEMPLATE_INDEX" val="822"/>
  <p:tag name="KSO_WM_UNIT_INDEX" val="1"/>
</p:tagLst>
</file>

<file path=ppt/tags/tag18.xml><?xml version="1.0" encoding="utf-8"?>
<p:tagLst xmlns:p="http://schemas.openxmlformats.org/presentationml/2006/main">
  <p:tag name="KSO_WM_TEMPLATE_CATEGORY" val="diagram"/>
  <p:tag name="KSO_WM_TEMPLATE_INDEX" val="822"/>
  <p:tag name="KSO_WM_UNIT_TYPE" val="p_h_h_i"/>
  <p:tag name="KSO_WM_UNIT_INDEX" val="1_1_3_1"/>
  <p:tag name="KSO_WM_UNIT_ID" val="diagram822_2*p_h_h_i*1_1_3_1"/>
  <p:tag name="KSO_WM_UNIT_LAYERLEVEL" val="1_1_1_1"/>
  <p:tag name="KSO_WM_BEAUTIFY_FLAG" val="#wm#"/>
  <p:tag name="KSO_WM_TAG_VERSION" val="1.0"/>
  <p:tag name="KSO_WM_DIAGRAM_GROUP_CODE" val="p1-1"/>
  <p:tag name="KSO_WM_UNIT_LINE_FORE_SCHEMECOLOR_INDEX" val="5"/>
  <p:tag name="KSO_WM_UNIT_LINE_FILL_TYPE" val="2"/>
</p:tagLst>
</file>

<file path=ppt/tags/tag19.xml><?xml version="1.0" encoding="utf-8"?>
<p:tagLst xmlns:p="http://schemas.openxmlformats.org/presentationml/2006/main">
  <p:tag name="KSO_WM_TEMPLATE_CATEGORY" val="diagram"/>
  <p:tag name="KSO_WM_TEMPLATE_INDEX" val="822"/>
  <p:tag name="KSO_WM_UNIT_TYPE" val="p_h_h_i"/>
  <p:tag name="KSO_WM_UNIT_INDEX" val="1_1_1_1"/>
  <p:tag name="KSO_WM_UNIT_ID" val="diagram822_2*p_h_h_i*1_1_1_1"/>
  <p:tag name="KSO_WM_UNIT_LAYERLEVEL" val="1_1_1_1"/>
  <p:tag name="KSO_WM_BEAUTIFY_FLAG" val="#wm#"/>
  <p:tag name="KSO_WM_TAG_VERSION" val="1.0"/>
  <p:tag name="KSO_WM_DIAGRAM_GROUP_CODE" val="p1-1"/>
  <p:tag name="KSO_WM_UNIT_LINE_FORE_SCHEMECOLOR_INDEX" val="5"/>
  <p:tag name="KSO_WM_UNIT_LINE_FILL_TYPE" val="2"/>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TEMPLATE_CATEGORY" val="diagram"/>
  <p:tag name="KSO_WM_TEMPLATE_INDEX" val="822"/>
  <p:tag name="KSO_WM_UNIT_TYPE" val="p_h_h_f"/>
  <p:tag name="KSO_WM_UNIT_INDEX" val="1_1_3_1"/>
  <p:tag name="KSO_WM_UNIT_ID" val="diagram822_2*p_h_h_f*1_1_3_1"/>
  <p:tag name="KSO_WM_UNIT_LAYERLEVEL" val="1_1_1_1"/>
  <p:tag name="KSO_WM_UNIT_VALUE" val="28"/>
  <p:tag name="KSO_WM_UNIT_HIGHLIGHT" val="0"/>
  <p:tag name="KSO_WM_UNIT_COMPATIBLE" val="0"/>
  <p:tag name="KSO_WM_UNIT_CLEAR" val="0"/>
  <p:tag name="KSO_WM_BEAUTIFY_FLAG" val="#wm#"/>
  <p:tag name="KSO_WM_TAG_VERSION" val="1.0"/>
  <p:tag name="KSO_WM_DIAGRAM_GROUP_CODE" val="p1-1"/>
  <p:tag name="KSO_WM_UNIT_PRESET_TEXT" val="LOREM IPSUM DOLOR"/>
  <p:tag name="KSO_WM_UNIT_FILL_FORE_SCHEMECOLOR_INDEX" val="6"/>
  <p:tag name="KSO_WM_UNIT_FILL_TYPE" val="1"/>
  <p:tag name="KSO_WM_UNIT_TEXT_FILL_FORE_SCHEMECOLOR_INDEX" val="14"/>
  <p:tag name="KSO_WM_UNIT_TEXT_FILL_TYPE" val="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UNIT_TABLE_BEAUTIFY" val="smartTable{e684366d-b980-4314-a6da-9bca97cc6fe1}"/>
  <p:tag name="TABLE_ENDDRAG_ORIGIN_RECT" val="701*398"/>
  <p:tag name="TABLE_ENDDRAG_RECT" val="6*113*701*398"/>
</p:tagLst>
</file>

<file path=ppt/tags/tag26.xml><?xml version="1.0" encoding="utf-8"?>
<p:tagLst xmlns:p="http://schemas.openxmlformats.org/presentationml/2006/main">
  <p:tag name="KSO_WM_UNIT_TABLE_BEAUTIFY" val="smartTable{38420c40-6d2f-4c85-84b8-3dc228b255ca}"/>
  <p:tag name="TABLE_ENDDRAG_ORIGIN_RECT" val="706*379"/>
  <p:tag name="TABLE_ENDDRAG_RECT" val="6*105*706*379"/>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TABLE_BEAUTIFY" val="smartTable{01003199-1058-40a9-a1a1-be3f080c50de}"/>
  <p:tag name="TABLE_ENDDRAG_ORIGIN_RECT" val="706*421"/>
  <p:tag name="TABLE_ENDDRAG_RECT" val="8*94*706*421"/>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TABLE_BEAUTIFY" val="smartTable{fe9ad5e2-1d1a-41e0-83d7-773883d217b2}"/>
  <p:tag name="TABLE_ENDDRAG_ORIGIN_RECT" val="706*356"/>
  <p:tag name="TABLE_ENDDRAG_RECT" val="8*94*706*356"/>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UNIT_TABLE_BEAUTIFY" val="smartTable{d23a78ef-bf06-43e1-88b1-4664806e07a9}"/>
  <p:tag name="TABLE_ENDDRAG_ORIGIN_RECT" val="693*435"/>
  <p:tag name="TABLE_ENDDRAG_RECT" val="13*96*693*435"/>
</p:tagLst>
</file>

<file path=ppt/tags/tag33.xml><?xml version="1.0" encoding="utf-8"?>
<p:tagLst xmlns:p="http://schemas.openxmlformats.org/presentationml/2006/main">
  <p:tag name="KSO_WM_UNIT_TABLE_BEAUTIFY" val="smartTable{7c7be4c0-f05b-4cf7-b48a-01624e51ab39}"/>
  <p:tag name="TABLE_ENDDRAG_ORIGIN_RECT" val="706*333"/>
  <p:tag name="TABLE_ENDDRAG_RECT" val="6*105*706*333"/>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AG_VERSION" val="1.0"/>
  <p:tag name="KSO_WM_BEAUTIFY_FLAG" val="#wm#"/>
  <p:tag name="KSO_WM_UNIT_TYPE" val="i"/>
  <p:tag name="KSO_WM_UNIT_ID" val="diagram822_2*i*1"/>
  <p:tag name="KSO_WM_TEMPLATE_CATEGORY" val="diagram"/>
  <p:tag name="KSO_WM_TEMPLATE_INDEX" val="822"/>
  <p:tag name="KSO_WM_UNIT_INDEX"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TEMPLATE_CATEGORY" val="diagram"/>
  <p:tag name="KSO_WM_TEMPLATE_INDEX" val="822"/>
  <p:tag name="KSO_WM_UNIT_TYPE" val="p_h_h_i"/>
  <p:tag name="KSO_WM_UNIT_INDEX" val="1_1_3_1"/>
  <p:tag name="KSO_WM_UNIT_ID" val="diagram822_2*p_h_h_i*1_1_3_1"/>
  <p:tag name="KSO_WM_UNIT_LAYERLEVEL" val="1_1_1_1"/>
  <p:tag name="KSO_WM_BEAUTIFY_FLAG" val="#wm#"/>
  <p:tag name="KSO_WM_TAG_VERSION" val="1.0"/>
  <p:tag name="KSO_WM_DIAGRAM_GROUP_CODE" val="p1-1"/>
  <p:tag name="KSO_WM_UNIT_LINE_FORE_SCHEMECOLOR_INDEX" val="5"/>
  <p:tag name="KSO_WM_UNIT_LINE_FILL_TYPE" val="2"/>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TEMPLATE_CATEGORY" val="diagram"/>
  <p:tag name="KSO_WM_TEMPLATE_INDEX" val="822"/>
  <p:tag name="KSO_WM_UNIT_TYPE" val="p_h_h_i"/>
  <p:tag name="KSO_WM_UNIT_INDEX" val="1_1_1_1"/>
  <p:tag name="KSO_WM_UNIT_ID" val="diagram822_2*p_h_h_i*1_1_1_1"/>
  <p:tag name="KSO_WM_UNIT_LAYERLEVEL" val="1_1_1_1"/>
  <p:tag name="KSO_WM_BEAUTIFY_FLAG" val="#wm#"/>
  <p:tag name="KSO_WM_TAG_VERSION" val="1.0"/>
  <p:tag name="KSO_WM_DIAGRAM_GROUP_CODE" val="p1-1"/>
  <p:tag name="KSO_WM_UNIT_LINE_FORE_SCHEMECOLOR_INDEX" val="5"/>
  <p:tag name="KSO_WM_UNIT_LINE_FILL_TYPE" val="2"/>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COMMONDATA" val="eyJoZGlkIjoiNDJlOGIwODIwMTM4ZmI2MWFmNTZiOThmODJhNmJiZmQifQ=="/>
  <p:tag name="KSO_WPP_MARK_KEY" val="46fd4816-247b-4b56-aaf8-c7c61c283833"/>
</p:tagLst>
</file>

<file path=ppt/tags/tag8.xml><?xml version="1.0" encoding="utf-8"?>
<p:tagLst xmlns:p="http://schemas.openxmlformats.org/presentationml/2006/main">
  <p:tag name="KSO_WM_TEMPLATE_CATEGORY" val="diagram"/>
  <p:tag name="KSO_WM_TEMPLATE_INDEX" val="822"/>
  <p:tag name="KSO_WM_UNIT_TYPE" val="p_h_f"/>
  <p:tag name="KSO_WM_UNIT_INDEX" val="1_1_1"/>
  <p:tag name="KSO_WM_UNIT_ID" val="diagram822_2*p_h_f*1_1_1"/>
  <p:tag name="KSO_WM_UNIT_LAYERLEVEL" val="1_1_1"/>
  <p:tag name="KSO_WM_UNIT_VALUE" val="28"/>
  <p:tag name="KSO_WM_UNIT_HIGHLIGHT" val="0"/>
  <p:tag name="KSO_WM_UNIT_COMPATIBLE" val="0"/>
  <p:tag name="KSO_WM_UNIT_CLEAR" val="0"/>
  <p:tag name="KSO_WM_BEAUTIFY_FLAG" val="#wm#"/>
  <p:tag name="KSO_WM_TAG_VERSION" val="1.0"/>
  <p:tag name="KSO_WM_DIAGRAM_GROUP_CODE" val="p1-1"/>
  <p:tag name="KSO_WM_UNIT_PRESET_TEXT" val="LOREM IPSUM DOLOR"/>
  <p:tag name="KSO_WM_UNIT_FILL_FORE_SCHEMECOLOR_INDEX" val="5"/>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TEMPLATE_CATEGORY" val="diagram"/>
  <p:tag name="KSO_WM_TEMPLATE_INDEX" val="822"/>
  <p:tag name="KSO_WM_UNIT_TYPE" val="p_h_h_f"/>
  <p:tag name="KSO_WM_UNIT_INDEX" val="1_1_1_1"/>
  <p:tag name="KSO_WM_UNIT_ID" val="diagram822_2*p_h_h_f*1_1_1_1"/>
  <p:tag name="KSO_WM_UNIT_LAYERLEVEL" val="1_1_1_1"/>
  <p:tag name="KSO_WM_UNIT_VALUE" val="28"/>
  <p:tag name="KSO_WM_UNIT_HIGHLIGHT" val="0"/>
  <p:tag name="KSO_WM_UNIT_COMPATIBLE" val="0"/>
  <p:tag name="KSO_WM_UNIT_CLEAR" val="0"/>
  <p:tag name="KSO_WM_BEAUTIFY_FLAG" val="#wm#"/>
  <p:tag name="KSO_WM_TAG_VERSION" val="1.0"/>
  <p:tag name="KSO_WM_DIAGRAM_GROUP_CODE" val="p1-1"/>
  <p:tag name="KSO_WM_UNIT_PRESET_TEXT" val="LOREM IPSUM DOLOR"/>
  <p:tag name="KSO_WM_UNIT_FILL_FORE_SCHEMECOLOR_INDEX" val="6"/>
  <p:tag name="KSO_WM_UNIT_FILL_TYPE" val="1"/>
  <p:tag name="KSO_WM_UNIT_TEXT_FILL_FORE_SCHEMECOLOR_INDEX" val="14"/>
  <p:tag name="KSO_WM_UNIT_TEXT_FILL_TYPE"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4496</Words>
  <Application>WPS 演示</Application>
  <PresentationFormat>全屏显示(4:3)</PresentationFormat>
  <Paragraphs>435</Paragraphs>
  <Slides>50</Slides>
  <Notes>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50</vt:i4>
      </vt:variant>
    </vt:vector>
  </HeadingPairs>
  <TitlesOfParts>
    <vt:vector size="72" baseType="lpstr">
      <vt:lpstr>Arial</vt:lpstr>
      <vt:lpstr>宋体</vt:lpstr>
      <vt:lpstr>Wingdings</vt:lpstr>
      <vt:lpstr>楷体</vt:lpstr>
      <vt:lpstr>微软雅黑</vt:lpstr>
      <vt:lpstr>仿宋_GB2312</vt:lpstr>
      <vt:lpstr>仿宋</vt:lpstr>
      <vt:lpstr>Arial Unicode MS</vt:lpstr>
      <vt:lpstr>等线 Light</vt:lpstr>
      <vt:lpstr>等线</vt:lpstr>
      <vt:lpstr>黑体</vt:lpstr>
      <vt:lpstr>思源宋体 CN Light</vt:lpstr>
      <vt:lpstr>思源黑体 Normal</vt:lpstr>
      <vt:lpstr>思源宋体 CN Heavy</vt:lpstr>
      <vt:lpstr>思源宋体 CN Heavy</vt:lpstr>
      <vt:lpstr>思源宋体 CN Light</vt:lpstr>
      <vt:lpstr>思源宋体 CN Light</vt:lpstr>
      <vt:lpstr>Source Han Serif CN Light</vt:lpstr>
      <vt:lpstr>Segoe Print</vt:lpstr>
      <vt:lpstr>思源黑体 Normal</vt:lpstr>
      <vt:lpstr>华文仿宋</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项目组王老师</cp:lastModifiedBy>
  <cp:revision>1775</cp:revision>
  <dcterms:created xsi:type="dcterms:W3CDTF">2022-07-01T08:20:00Z</dcterms:created>
  <dcterms:modified xsi:type="dcterms:W3CDTF">2023-09-15T13:21:56Z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2052-12.1.0.15398</vt:lpwstr>
  </property>
  <property fmtid="{D5CDD505-2E9C-101B-9397-08002B2CF9AE}" pid="3" name="ICV">
    <vt:lpwstr>CFA52275C45030FF322FBE62B84A9FBD</vt:lpwstr>
  </property>
</Properties>
</file>